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3"/>
  </p:notesMasterIdLst>
  <p:sldIdLst>
    <p:sldId id="256" r:id="rId2"/>
    <p:sldId id="257" r:id="rId3"/>
    <p:sldId id="262" r:id="rId4"/>
    <p:sldId id="328" r:id="rId5"/>
    <p:sldId id="351" r:id="rId6"/>
    <p:sldId id="259" r:id="rId7"/>
    <p:sldId id="357" r:id="rId8"/>
    <p:sldId id="358" r:id="rId9"/>
    <p:sldId id="356" r:id="rId10"/>
    <p:sldId id="258" r:id="rId11"/>
    <p:sldId id="359" r:id="rId12"/>
  </p:sldIdLst>
  <p:sldSz cx="12192000" cy="6858000"/>
  <p:notesSz cx="6858000" cy="91440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564" autoAdjust="0"/>
  </p:normalViewPr>
  <p:slideViewPr>
    <p:cSldViewPr snapToGrid="0">
      <p:cViewPr varScale="1">
        <p:scale>
          <a:sx n="97" d="100"/>
          <a:sy n="97" d="100"/>
        </p:scale>
        <p:origin x="1110" y="30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jpg>
</file>

<file path=ppt/media/image12.png>
</file>

<file path=ppt/media/image13.png>
</file>

<file path=ppt/media/image14.png>
</file>

<file path=ppt/media/image2.jp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ED0EB1F-118C-4372-8B90-C23E26732BE3}" type="datetimeFigureOut">
              <a:rPr lang="it-IT" smtClean="0"/>
              <a:t>02/06/2025</a:t>
            </a:fld>
            <a:endParaRPr lang="it-IT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t-IT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CE553FE-ED9A-4F03-9FD7-4D143ABD3746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74678966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8D64946-117B-471A-A4F3-21DEB8708C8C}" type="slidenum">
              <a:rPr lang="it-IT" smtClean="0"/>
              <a:t>3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09104437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 err="1"/>
              <a:t>Seismic</a:t>
            </a:r>
            <a:r>
              <a:rPr lang="it-IT" dirty="0"/>
              <a:t> </a:t>
            </a:r>
            <a:r>
              <a:rPr lang="it-IT" dirty="0" err="1"/>
              <a:t>tomography</a:t>
            </a:r>
            <a:r>
              <a:rPr lang="it-IT" dirty="0"/>
              <a:t> imaging</a:t>
            </a:r>
          </a:p>
          <a:p>
            <a:r>
              <a:rPr lang="en-US" dirty="0"/>
              <a:t>While much</a:t>
            </a:r>
          </a:p>
          <a:p>
            <a:r>
              <a:rPr lang="en-US" dirty="0"/>
              <a:t>of Earth’s topography arises from isostatic support due to variations in crustal and</a:t>
            </a:r>
          </a:p>
          <a:p>
            <a:r>
              <a:rPr lang="en-US" dirty="0"/>
              <a:t>lithospheric thickness and density, a significant portion of up to 1-2km results from</a:t>
            </a:r>
          </a:p>
          <a:p>
            <a:r>
              <a:rPr lang="en-US" dirty="0"/>
              <a:t>dynamic forces driven by slow yet vigorous mantle convection.</a:t>
            </a:r>
          </a:p>
          <a:p>
            <a:endParaRPr lang="en-US" dirty="0"/>
          </a:p>
          <a:p>
            <a:r>
              <a:rPr lang="en-US" dirty="0"/>
              <a:t>The topography of Earth is primarily controlled by lateral differences in the </a:t>
            </a:r>
          </a:p>
          <a:p>
            <a:r>
              <a:rPr lang="en-US" dirty="0"/>
              <a:t>density structure of the crust and lithosphere. </a:t>
            </a:r>
          </a:p>
          <a:p>
            <a:r>
              <a:rPr lang="en-US" dirty="0"/>
              <a:t>In addition to this </a:t>
            </a:r>
            <a:r>
              <a:rPr lang="en-US" i="1" dirty="0"/>
              <a:t>isostatic</a:t>
            </a:r>
            <a:r>
              <a:rPr lang="en-US" dirty="0"/>
              <a:t> topography, flow in the mantle induces deformation of its surface leading to </a:t>
            </a:r>
            <a:r>
              <a:rPr lang="en-US" i="1" dirty="0"/>
              <a:t>dynamic topography</a:t>
            </a:r>
          </a:p>
          <a:p>
            <a:endParaRPr lang="en-US" i="1" dirty="0"/>
          </a:p>
          <a:p>
            <a:r>
              <a:rPr lang="en-GB" dirty="0"/>
              <a:t>the mass anomalies driving the density are moving, and this contrasts with isostatic topography, in which the mass anomalies are in a state of quasi-equilibrium</a:t>
            </a:r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CE553FE-ED9A-4F03-9FD7-4D143ABD3746}" type="slidenum">
              <a:rPr lang="it-IT" smtClean="0"/>
              <a:t>6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94032854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CE553FE-ED9A-4F03-9FD7-4D143ABD3746}" type="slidenum">
              <a:rPr lang="it-IT" smtClean="0"/>
              <a:t>9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89443071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265BC7DC-E7DE-C863-1B0D-1684D2694DA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334B05D3-BBEF-B15B-DBF0-C7CB42D9F47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it-IT"/>
              <a:t>Fare clic per modificare lo stile del sottotitolo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2BA8FE4A-3A0F-682D-5AF2-2B202D787D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095374-27A3-449D-A400-F4F8D87C8C55}" type="datetime1">
              <a:rPr lang="it-IT" smtClean="0"/>
              <a:t>02/06/2025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90342536-B359-5551-2260-5276961E31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Alessandro Storer – University of Milan-Bicocca - 04.06.2025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844A6551-FC9B-391A-C87F-6F9CF4F726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9D18AD-8A44-425F-969D-2CC199CD05EC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5096447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408C009B-E641-0EA0-6F73-8D2A1AA1E2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4E8895A3-6252-B97A-E65F-68B430099EA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90880051-C3C9-61DE-04D5-13A7943A7A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C1B98B-3E79-44D4-AD2C-2C1FF0D66E79}" type="datetime1">
              <a:rPr lang="it-IT" smtClean="0"/>
              <a:t>02/06/2025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AA99B8AD-D73A-FB4B-CC4F-B82AC7EFBD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Alessandro Storer – University of Milan-Bicocca - 04.06.2025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5C5D47F8-4995-4193-5C47-0DA0122DA2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9D18AD-8A44-425F-969D-2CC199CD05EC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13701778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1_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>
            <a:extLst>
              <a:ext uri="{FF2B5EF4-FFF2-40B4-BE49-F238E27FC236}">
                <a16:creationId xmlns:a16="http://schemas.microsoft.com/office/drawing/2014/main" id="{AAD159CA-6502-EF3A-79E9-0822070D339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1568DCD8-A8C5-1DEC-7CC8-EFDD86D1D20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472A8905-5BB9-5D86-FB1F-E6E7226C11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25CE8C-0E2F-4D2A-B29F-8F03A4EFFBFE}" type="datetime1">
              <a:rPr lang="it-IT" smtClean="0"/>
              <a:t>02/06/2025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16B7317F-9CCF-E7B8-2B61-C4B75760DE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Alessandro Storer – University of Milan-Bicocca - 04.06.2025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EBEF416A-7823-84E9-C3DA-A57D705516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9D18AD-8A44-425F-969D-2CC199CD05EC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3219236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AF016F9D-B391-2DBD-01BB-68E0A073AE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D08E918E-AD51-B395-E7B1-0F93CBFC950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79D23DB5-1906-1F15-FD74-DDC32CE59D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F4F928-574D-4FC1-91D9-42E96887C9E5}" type="datetime1">
              <a:rPr lang="it-IT" smtClean="0"/>
              <a:t>02/06/2025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DDBCC034-FD97-D77D-0A35-CBF8DEA53C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Alessandro Storer – University of Milan-Bicocca - 04.06.2025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F34FAC57-F50F-0D79-2917-700013B58C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9D18AD-8A44-425F-969D-2CC199CD05EC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7569365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23E9D3E5-2FCA-450E-300A-B31022B40D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D4AE1617-8F02-A430-FBB3-6D0F891E3BA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B2B930E7-EF21-3250-58C9-E37C56F9FA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371396-6595-4FDB-AB12-4006B581C361}" type="datetime1">
              <a:rPr lang="it-IT" smtClean="0"/>
              <a:t>02/06/2025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CEAF4C0F-3F85-4F13-5E65-96B93BA830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Alessandro Storer – University of Milan-Bicocca - 04.06.2025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C84EBBB0-107C-BC98-02C8-9F2B8E3D64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9D18AD-8A44-425F-969D-2CC199CD05EC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6558001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3F0963F7-91BC-8765-A53A-77CB95317F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8B1EAC0C-F5DA-3848-55D3-D48033C5971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DB88DE47-FC37-3170-FA4F-469C960096F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999D6DCD-45DB-C74D-4A83-A374D998E6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73D14B-9BA2-4B2B-B313-057EB55E819E}" type="datetime1">
              <a:rPr lang="it-IT" smtClean="0"/>
              <a:t>02/06/2025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2A3FBB14-E297-E168-6208-EA2B126CF2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Alessandro Storer – University of Milan-Bicocca - 04.06.2025</a:t>
            </a:r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412286D3-772D-63EE-614F-E09B63BB09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9D18AD-8A44-425F-969D-2CC199CD05EC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95525745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915BB1D3-5AAC-FEB5-FB4F-65F999865B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FBE6207B-A0E1-2641-BBC7-B96BB589FE6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DBB40DAD-79BD-F8BC-F5DC-4BC1CA1714C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testo 4">
            <a:extLst>
              <a:ext uri="{FF2B5EF4-FFF2-40B4-BE49-F238E27FC236}">
                <a16:creationId xmlns:a16="http://schemas.microsoft.com/office/drawing/2014/main" id="{878ABE93-8898-4DB9-3FFB-407CC324C25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6" name="Segnaposto contenuto 5">
            <a:extLst>
              <a:ext uri="{FF2B5EF4-FFF2-40B4-BE49-F238E27FC236}">
                <a16:creationId xmlns:a16="http://schemas.microsoft.com/office/drawing/2014/main" id="{575F1EAE-EA66-4B26-FC56-AC4A3E5BE19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7" name="Segnaposto data 6">
            <a:extLst>
              <a:ext uri="{FF2B5EF4-FFF2-40B4-BE49-F238E27FC236}">
                <a16:creationId xmlns:a16="http://schemas.microsoft.com/office/drawing/2014/main" id="{38E638A5-0FE3-79B1-35CA-E147FFA70D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153328-88DD-4C8D-8F6F-701F59172E25}" type="datetime1">
              <a:rPr lang="it-IT" smtClean="0"/>
              <a:t>02/06/2025</a:t>
            </a:fld>
            <a:endParaRPr lang="it-IT"/>
          </a:p>
        </p:txBody>
      </p:sp>
      <p:sp>
        <p:nvSpPr>
          <p:cNvPr id="8" name="Segnaposto piè di pagina 7">
            <a:extLst>
              <a:ext uri="{FF2B5EF4-FFF2-40B4-BE49-F238E27FC236}">
                <a16:creationId xmlns:a16="http://schemas.microsoft.com/office/drawing/2014/main" id="{CE1C90C1-1CBA-BAE5-B7A5-A87BCC8E60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Alessandro Storer – University of Milan-Bicocca - 04.06.2025</a:t>
            </a:r>
          </a:p>
        </p:txBody>
      </p:sp>
      <p:sp>
        <p:nvSpPr>
          <p:cNvPr id="9" name="Segnaposto numero diapositiva 8">
            <a:extLst>
              <a:ext uri="{FF2B5EF4-FFF2-40B4-BE49-F238E27FC236}">
                <a16:creationId xmlns:a16="http://schemas.microsoft.com/office/drawing/2014/main" id="{7C30B5A8-843A-B4D1-F24B-C4293F7E06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9D18AD-8A44-425F-969D-2CC199CD05EC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5047769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15C55CE8-9D5E-3A45-C43B-3C895B781C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D45E9512-7148-937E-6C70-290B0023FE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C58086-2A39-43D7-9CC3-643DCAC1CAD3}" type="datetime1">
              <a:rPr lang="it-IT" smtClean="0"/>
              <a:t>02/06/2025</a:t>
            </a:fld>
            <a:endParaRPr lang="it-IT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CEFF3777-81F9-C153-35C0-23C08CE32D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Alessandro Storer – University of Milan-Bicocca - 04.06.2025</a:t>
            </a:r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95B6F270-FD70-40BC-C07B-1288D219F5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9D18AD-8A44-425F-969D-2CC199CD05EC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6774503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>
            <a:extLst>
              <a:ext uri="{FF2B5EF4-FFF2-40B4-BE49-F238E27FC236}">
                <a16:creationId xmlns:a16="http://schemas.microsoft.com/office/drawing/2014/main" id="{D4BD4D83-F222-1782-1E2D-F4978F8FD6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9C99FF-F511-46C2-9BEA-63915D8E59E0}" type="datetime1">
              <a:rPr lang="it-IT" smtClean="0"/>
              <a:t>02/06/2025</a:t>
            </a:fld>
            <a:endParaRPr lang="it-IT"/>
          </a:p>
        </p:txBody>
      </p:sp>
      <p:sp>
        <p:nvSpPr>
          <p:cNvPr id="3" name="Segnaposto piè di pagina 2">
            <a:extLst>
              <a:ext uri="{FF2B5EF4-FFF2-40B4-BE49-F238E27FC236}">
                <a16:creationId xmlns:a16="http://schemas.microsoft.com/office/drawing/2014/main" id="{A592F270-080F-2786-A78E-DB5105E122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Alessandro Storer – University of Milan-Bicocca - 04.06.2025</a:t>
            </a:r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4517943F-FF57-6892-EB17-BBE8083A2F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9D18AD-8A44-425F-969D-2CC199CD05EC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81271285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386FD7B9-168D-75FB-1018-3184A1CB3B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C72D8760-3B5C-F204-1CEA-A6DBBCE870A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53947DC5-B034-B87D-E5FC-3EB1B4B78FF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8A3FD063-CA7D-3BEC-4319-E12972A705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FE0C3B-5A07-43EC-8AF5-8B27D70B6B89}" type="datetime1">
              <a:rPr lang="it-IT" smtClean="0"/>
              <a:t>02/06/2025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AA1014F1-DE98-27F6-877B-77E07EBB21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Alessandro Storer – University of Milan-Bicocca - 04.06.2025</a:t>
            </a:r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67342A0F-7AD6-A9FD-4DD0-B12A8A70F7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9D18AD-8A44-425F-969D-2CC199CD05EC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15979378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5C9D51C7-D46A-DC57-FCFA-CFC4A000CE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immagine 2">
            <a:extLst>
              <a:ext uri="{FF2B5EF4-FFF2-40B4-BE49-F238E27FC236}">
                <a16:creationId xmlns:a16="http://schemas.microsoft.com/office/drawing/2014/main" id="{6B83FFF6-A0AC-8435-7BC3-AF5F3846943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it-IT"/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FEFECA48-23B1-CDA0-2B8E-D1D5AB052CE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0DCEA574-13BA-D6BF-781C-18DB7CF9B8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B04575-0F2C-4ACB-ACED-E4A9A824A700}" type="datetime1">
              <a:rPr lang="it-IT" smtClean="0"/>
              <a:t>02/06/2025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043C73C6-5ED5-C62E-AE8B-99A029BFD5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Alessandro Storer – University of Milan-Bicocca - 04.06.2025</a:t>
            </a:r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CE7E5F3A-B50F-30B2-373D-152FE1095C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9D18AD-8A44-425F-969D-2CC199CD05EC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5326757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>
            <a:extLst>
              <a:ext uri="{FF2B5EF4-FFF2-40B4-BE49-F238E27FC236}">
                <a16:creationId xmlns:a16="http://schemas.microsoft.com/office/drawing/2014/main" id="{80D4717D-199B-7C48-52C2-B3DD03C7E8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7EE33130-86F1-4B9C-B12B-AE404923C8F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1AE08CCA-C156-7EA6-4B03-7712E6F5A49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E7D3641B-3F77-4C23-BD0B-798C27D64F77}" type="datetime1">
              <a:rPr lang="it-IT" smtClean="0"/>
              <a:t>02/06/2025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7F4F9FB4-52E9-0CA4-A5C1-6E5DBABFF10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it-IT"/>
              <a:t>Alessandro Storer – University of Milan-Bicocca - 04.06.2025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99457CBE-7416-AC91-3416-351E860AF62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E9D18AD-8A44-425F-969D-2CC199CD05EC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58990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.png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3.png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sellaDiTesto 3">
            <a:extLst>
              <a:ext uri="{FF2B5EF4-FFF2-40B4-BE49-F238E27FC236}">
                <a16:creationId xmlns:a16="http://schemas.microsoft.com/office/drawing/2014/main" id="{48C11696-F3CA-DC6D-2909-23B3347C7C6C}"/>
              </a:ext>
            </a:extLst>
          </p:cNvPr>
          <p:cNvSpPr txBox="1"/>
          <p:nvPr/>
        </p:nvSpPr>
        <p:spPr>
          <a:xfrm>
            <a:off x="4458882" y="4178710"/>
            <a:ext cx="32742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/>
              <a:t>Alessandro Storer – 04.06.2025</a:t>
            </a:r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8BBDBDB2-865F-4D4D-9DFB-5C602FA3266E}"/>
              </a:ext>
            </a:extLst>
          </p:cNvPr>
          <p:cNvSpPr txBox="1"/>
          <p:nvPr/>
        </p:nvSpPr>
        <p:spPr>
          <a:xfrm>
            <a:off x="4914393" y="3603523"/>
            <a:ext cx="23632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/>
              <a:t>A PhD </a:t>
            </a:r>
            <a:r>
              <a:rPr lang="it-IT" dirty="0" err="1"/>
              <a:t>thesis</a:t>
            </a:r>
            <a:r>
              <a:rPr lang="it-IT" dirty="0"/>
              <a:t> </a:t>
            </a:r>
            <a:r>
              <a:rPr lang="it-IT" dirty="0" err="1"/>
              <a:t>proposal</a:t>
            </a:r>
            <a:endParaRPr lang="it-IT" dirty="0"/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5B93E8B6-161C-ADD9-E649-41E11A3E5C14}"/>
              </a:ext>
            </a:extLst>
          </p:cNvPr>
          <p:cNvSpPr txBox="1"/>
          <p:nvPr/>
        </p:nvSpPr>
        <p:spPr>
          <a:xfrm>
            <a:off x="2767778" y="1335565"/>
            <a:ext cx="6656439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3200" dirty="0"/>
              <a:t>The </a:t>
            </a:r>
            <a:r>
              <a:rPr lang="it-IT" sz="3200" dirty="0" err="1"/>
              <a:t>role</a:t>
            </a:r>
            <a:r>
              <a:rPr lang="it-IT" sz="3200" dirty="0"/>
              <a:t> of </a:t>
            </a:r>
            <a:r>
              <a:rPr lang="it-IT" sz="3200" dirty="0" err="1"/>
              <a:t>dynamic</a:t>
            </a:r>
            <a:r>
              <a:rPr lang="it-IT" sz="3200" dirty="0"/>
              <a:t> </a:t>
            </a:r>
            <a:r>
              <a:rPr lang="it-IT" sz="3200" dirty="0" err="1"/>
              <a:t>topography</a:t>
            </a:r>
            <a:r>
              <a:rPr lang="it-IT" sz="3200" dirty="0"/>
              <a:t> in the </a:t>
            </a:r>
            <a:r>
              <a:rPr lang="it-IT" sz="3200" dirty="0" err="1"/>
              <a:t>coupled</a:t>
            </a:r>
            <a:r>
              <a:rPr lang="it-IT" sz="3200" dirty="0"/>
              <a:t> </a:t>
            </a:r>
            <a:r>
              <a:rPr lang="it-IT" sz="3200" dirty="0" err="1"/>
              <a:t>climate</a:t>
            </a:r>
            <a:r>
              <a:rPr lang="it-IT" sz="3200" dirty="0"/>
              <a:t> system: </a:t>
            </a:r>
          </a:p>
          <a:p>
            <a:pPr algn="ctr"/>
            <a:r>
              <a:rPr lang="it-IT" sz="3200" dirty="0"/>
              <a:t>An open </a:t>
            </a:r>
            <a:r>
              <a:rPr lang="it-IT" sz="3200" dirty="0" err="1"/>
              <a:t>question</a:t>
            </a:r>
            <a:r>
              <a:rPr lang="it-IT" sz="3200" dirty="0"/>
              <a:t> </a:t>
            </a:r>
            <a:r>
              <a:rPr lang="it-IT" sz="3200" dirty="0" err="1"/>
              <a:t>awaiting</a:t>
            </a:r>
            <a:r>
              <a:rPr lang="it-IT" sz="3200" dirty="0"/>
              <a:t> </a:t>
            </a:r>
            <a:r>
              <a:rPr lang="it-IT" sz="3200" dirty="0" err="1"/>
              <a:t>answers</a:t>
            </a:r>
            <a:r>
              <a:rPr lang="it-IT" sz="3200" dirty="0"/>
              <a:t> in </a:t>
            </a:r>
            <a:r>
              <a:rPr lang="it-IT" sz="3200" dirty="0" err="1"/>
              <a:t>present</a:t>
            </a:r>
            <a:r>
              <a:rPr lang="it-IT" sz="3200" dirty="0"/>
              <a:t>-day and </a:t>
            </a:r>
            <a:r>
              <a:rPr lang="it-IT" sz="3200" dirty="0" err="1"/>
              <a:t>past</a:t>
            </a:r>
            <a:r>
              <a:rPr lang="it-IT" sz="3200" dirty="0"/>
              <a:t> </a:t>
            </a:r>
            <a:r>
              <a:rPr lang="it-IT" sz="3200" dirty="0" err="1"/>
              <a:t>climate</a:t>
            </a:r>
            <a:endParaRPr lang="it-IT" sz="3200" dirty="0"/>
          </a:p>
        </p:txBody>
      </p:sp>
      <p:sp>
        <p:nvSpPr>
          <p:cNvPr id="7" name="Segnaposto piè di pagina 6">
            <a:extLst>
              <a:ext uri="{FF2B5EF4-FFF2-40B4-BE49-F238E27FC236}">
                <a16:creationId xmlns:a16="http://schemas.microsoft.com/office/drawing/2014/main" id="{B83B9FCD-23C5-1870-98B3-EA6FEFE01F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 dirty="0"/>
              <a:t>Alessandro Storer – University of Milan-Bicocca - 04.06.2025</a:t>
            </a:r>
          </a:p>
        </p:txBody>
      </p:sp>
      <p:pic>
        <p:nvPicPr>
          <p:cNvPr id="2" name="Immagine 1">
            <a:extLst>
              <a:ext uri="{FF2B5EF4-FFF2-40B4-BE49-F238E27FC236}">
                <a16:creationId xmlns:a16="http://schemas.microsoft.com/office/drawing/2014/main" id="{8FAAAD08-DB98-8F46-64E3-1E9C3CCF0B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83675" y="5593363"/>
            <a:ext cx="1089028" cy="11281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128729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2D56DFC-2272-C79F-32EB-FD9F53C9552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piè di pagina 1">
            <a:extLst>
              <a:ext uri="{FF2B5EF4-FFF2-40B4-BE49-F238E27FC236}">
                <a16:creationId xmlns:a16="http://schemas.microsoft.com/office/drawing/2014/main" id="{B3A1DA30-7CE6-2D27-25C9-3484B60DDA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81066" y="6297563"/>
            <a:ext cx="5429865" cy="365125"/>
          </a:xfrm>
        </p:spPr>
        <p:txBody>
          <a:bodyPr/>
          <a:lstStyle/>
          <a:p>
            <a:r>
              <a:rPr lang="it-IT" dirty="0"/>
              <a:t>Alessandro Storer – University of Milan-Bicocca - 04.06.2025</a:t>
            </a:r>
          </a:p>
        </p:txBody>
      </p:sp>
      <p:pic>
        <p:nvPicPr>
          <p:cNvPr id="6" name="Immagine 5" descr="Immagine che contiene testo, Terra, cerchio, mappa&#10;&#10;Il contenuto generato dall'IA potrebbe non essere corretto.">
            <a:extLst>
              <a:ext uri="{FF2B5EF4-FFF2-40B4-BE49-F238E27FC236}">
                <a16:creationId xmlns:a16="http://schemas.microsoft.com/office/drawing/2014/main" id="{3D941266-B92B-E169-0D74-5049D1E9D9B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16624" y="1214590"/>
            <a:ext cx="8758753" cy="4463365"/>
          </a:xfrm>
          <a:prstGeom prst="rect">
            <a:avLst/>
          </a:prstGeom>
        </p:spPr>
      </p:pic>
      <p:sp>
        <p:nvSpPr>
          <p:cNvPr id="3" name="CasellaDiTesto 2">
            <a:extLst>
              <a:ext uri="{FF2B5EF4-FFF2-40B4-BE49-F238E27FC236}">
                <a16:creationId xmlns:a16="http://schemas.microsoft.com/office/drawing/2014/main" id="{5F2D9D4D-2F95-635C-3E07-DA57C9CD2479}"/>
              </a:ext>
            </a:extLst>
          </p:cNvPr>
          <p:cNvSpPr txBox="1"/>
          <p:nvPr/>
        </p:nvSpPr>
        <p:spPr>
          <a:xfrm>
            <a:off x="8810931" y="5677955"/>
            <a:ext cx="162807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400" i="1" dirty="0" err="1"/>
              <a:t>Sternai</a:t>
            </a:r>
            <a:r>
              <a:rPr lang="it-IT" sz="1400" i="1" dirty="0"/>
              <a:t> et al., 2025</a:t>
            </a:r>
          </a:p>
        </p:txBody>
      </p:sp>
      <p:cxnSp>
        <p:nvCxnSpPr>
          <p:cNvPr id="4" name="Connettore diritto 3">
            <a:extLst>
              <a:ext uri="{FF2B5EF4-FFF2-40B4-BE49-F238E27FC236}">
                <a16:creationId xmlns:a16="http://schemas.microsoft.com/office/drawing/2014/main" id="{9994ED0F-FC1D-0483-DBD9-4CAC61770FF8}"/>
              </a:ext>
            </a:extLst>
          </p:cNvPr>
          <p:cNvCxnSpPr>
            <a:cxnSpLocks/>
          </p:cNvCxnSpPr>
          <p:nvPr/>
        </p:nvCxnSpPr>
        <p:spPr>
          <a:xfrm>
            <a:off x="2564639" y="683605"/>
            <a:ext cx="6761173" cy="0"/>
          </a:xfrm>
          <a:prstGeom prst="line">
            <a:avLst/>
          </a:prstGeom>
          <a:ln w="38100"/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145F2B00-7E68-DEE2-1DF7-97B7B20B0B2F}"/>
              </a:ext>
            </a:extLst>
          </p:cNvPr>
          <p:cNvSpPr txBox="1"/>
          <p:nvPr/>
        </p:nvSpPr>
        <p:spPr>
          <a:xfrm>
            <a:off x="2115389" y="148231"/>
            <a:ext cx="7659673" cy="5085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2721" b="1" dirty="0"/>
              <a:t>Preliminary </a:t>
            </a:r>
            <a:r>
              <a:rPr lang="it-IT" sz="2721" b="1" dirty="0" err="1"/>
              <a:t>results</a:t>
            </a:r>
            <a:endParaRPr lang="it-IT" sz="1944" b="1" dirty="0"/>
          </a:p>
        </p:txBody>
      </p:sp>
      <p:pic>
        <p:nvPicPr>
          <p:cNvPr id="7" name="Immagine 6">
            <a:extLst>
              <a:ext uri="{FF2B5EF4-FFF2-40B4-BE49-F238E27FC236}">
                <a16:creationId xmlns:a16="http://schemas.microsoft.com/office/drawing/2014/main" id="{37BDE916-0E06-FF1D-0269-B672B73BD91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83675" y="5593363"/>
            <a:ext cx="1089028" cy="11281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792722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piè di pagina 1">
            <a:extLst>
              <a:ext uri="{FF2B5EF4-FFF2-40B4-BE49-F238E27FC236}">
                <a16:creationId xmlns:a16="http://schemas.microsoft.com/office/drawing/2014/main" id="{B62AC988-7FA7-FCBF-233A-9A7BFE519F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690784" y="6356350"/>
            <a:ext cx="4810432" cy="365125"/>
          </a:xfrm>
        </p:spPr>
        <p:txBody>
          <a:bodyPr/>
          <a:lstStyle/>
          <a:p>
            <a:r>
              <a:rPr lang="it-IT"/>
              <a:t>Alessandro Storer – University of Milan-Bicocca - 04.06.2025</a:t>
            </a:r>
          </a:p>
        </p:txBody>
      </p:sp>
      <p:cxnSp>
        <p:nvCxnSpPr>
          <p:cNvPr id="3" name="Connettore diritto 2">
            <a:extLst>
              <a:ext uri="{FF2B5EF4-FFF2-40B4-BE49-F238E27FC236}">
                <a16:creationId xmlns:a16="http://schemas.microsoft.com/office/drawing/2014/main" id="{B322D0D8-F83A-22FC-75D5-567175905C8C}"/>
              </a:ext>
            </a:extLst>
          </p:cNvPr>
          <p:cNvCxnSpPr>
            <a:cxnSpLocks/>
          </p:cNvCxnSpPr>
          <p:nvPr/>
        </p:nvCxnSpPr>
        <p:spPr>
          <a:xfrm>
            <a:off x="2564639" y="683605"/>
            <a:ext cx="6761173" cy="0"/>
          </a:xfrm>
          <a:prstGeom prst="line">
            <a:avLst/>
          </a:prstGeom>
          <a:ln w="38100"/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B236F094-8CC4-D043-888F-1B80565C17F2}"/>
              </a:ext>
            </a:extLst>
          </p:cNvPr>
          <p:cNvSpPr txBox="1"/>
          <p:nvPr/>
        </p:nvSpPr>
        <p:spPr>
          <a:xfrm>
            <a:off x="2115389" y="148231"/>
            <a:ext cx="7659673" cy="5085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2721" b="1" dirty="0" err="1"/>
              <a:t>Significance</a:t>
            </a:r>
            <a:r>
              <a:rPr lang="it-IT" sz="2721" b="1" dirty="0"/>
              <a:t> and </a:t>
            </a:r>
            <a:r>
              <a:rPr lang="it-IT" sz="2721" b="1" dirty="0" err="1"/>
              <a:t>implications</a:t>
            </a:r>
            <a:endParaRPr lang="it-IT" sz="1944" b="1" dirty="0"/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864A6515-6F5B-0FE4-2818-8B9A7450EBB0}"/>
              </a:ext>
            </a:extLst>
          </p:cNvPr>
          <p:cNvSpPr txBox="1"/>
          <p:nvPr/>
        </p:nvSpPr>
        <p:spPr>
          <a:xfrm>
            <a:off x="3215148" y="1743220"/>
            <a:ext cx="6430296" cy="29854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200150" lvl="2" indent="-285750">
              <a:buFont typeface="Wingdings" panose="05000000000000000000" pitchFamily="2" charset="2"/>
              <a:buChar char="ü"/>
            </a:pPr>
            <a:r>
              <a:rPr lang="it-IT" dirty="0" err="1"/>
              <a:t>Novel</a:t>
            </a:r>
            <a:r>
              <a:rPr lang="it-IT" dirty="0"/>
              <a:t> and </a:t>
            </a:r>
            <a:r>
              <a:rPr lang="it-IT" dirty="0" err="1"/>
              <a:t>original</a:t>
            </a:r>
            <a:r>
              <a:rPr lang="it-IT" dirty="0"/>
              <a:t> </a:t>
            </a:r>
            <a:r>
              <a:rPr lang="it-IT" dirty="0" err="1"/>
              <a:t>research</a:t>
            </a:r>
            <a:endParaRPr lang="it-IT" dirty="0"/>
          </a:p>
          <a:p>
            <a:pPr marL="1200150" lvl="2" indent="-285750">
              <a:buFont typeface="Wingdings" panose="05000000000000000000" pitchFamily="2" charset="2"/>
              <a:buChar char="ü"/>
            </a:pPr>
            <a:r>
              <a:rPr lang="it-IT" dirty="0" err="1"/>
              <a:t>Geometry</a:t>
            </a:r>
            <a:r>
              <a:rPr lang="it-IT" dirty="0"/>
              <a:t> and </a:t>
            </a:r>
            <a:r>
              <a:rPr lang="it-IT" dirty="0" err="1"/>
              <a:t>evolution</a:t>
            </a:r>
            <a:r>
              <a:rPr lang="it-IT" dirty="0"/>
              <a:t> of </a:t>
            </a:r>
            <a:r>
              <a:rPr lang="it-IT" dirty="0" err="1"/>
              <a:t>climatic</a:t>
            </a:r>
            <a:r>
              <a:rPr lang="it-IT" dirty="0"/>
              <a:t> </a:t>
            </a:r>
            <a:r>
              <a:rPr lang="it-IT" dirty="0" err="1"/>
              <a:t>regions</a:t>
            </a:r>
            <a:endParaRPr lang="it-IT" dirty="0"/>
          </a:p>
          <a:p>
            <a:pPr marL="1200150" lvl="2" indent="-285750">
              <a:buFont typeface="Wingdings" panose="05000000000000000000" pitchFamily="2" charset="2"/>
              <a:buChar char="ü"/>
            </a:pPr>
            <a:r>
              <a:rPr lang="it-IT" dirty="0" err="1"/>
              <a:t>Evolution</a:t>
            </a:r>
            <a:r>
              <a:rPr lang="it-IT" dirty="0"/>
              <a:t> of flora and fauna </a:t>
            </a:r>
            <a:r>
              <a:rPr lang="it-IT" dirty="0" err="1"/>
              <a:t>species</a:t>
            </a:r>
            <a:endParaRPr lang="it-IT" dirty="0"/>
          </a:p>
          <a:p>
            <a:pPr marL="1200150" lvl="2" indent="-285750">
              <a:buFont typeface="Wingdings" panose="05000000000000000000" pitchFamily="2" charset="2"/>
              <a:buChar char="ü"/>
            </a:pPr>
            <a:r>
              <a:rPr lang="it-IT" dirty="0"/>
              <a:t>Impacts of Afar </a:t>
            </a:r>
            <a:r>
              <a:rPr lang="it-IT" dirty="0" err="1"/>
              <a:t>plume</a:t>
            </a:r>
            <a:r>
              <a:rPr lang="it-IT" dirty="0"/>
              <a:t> on human </a:t>
            </a:r>
            <a:r>
              <a:rPr lang="it-IT" dirty="0" err="1"/>
              <a:t>migrations</a:t>
            </a:r>
            <a:endParaRPr lang="it-IT" dirty="0"/>
          </a:p>
          <a:p>
            <a:pPr marL="285750" indent="-285750">
              <a:buFont typeface="Wingdings" panose="05000000000000000000" pitchFamily="2" charset="2"/>
              <a:buChar char="ü"/>
            </a:pPr>
            <a:endParaRPr lang="it-IT" dirty="0"/>
          </a:p>
          <a:p>
            <a:pPr marL="285750" indent="-285750">
              <a:buFont typeface="Wingdings" panose="05000000000000000000" pitchFamily="2" charset="2"/>
              <a:buChar char="ü"/>
            </a:pPr>
            <a:endParaRPr lang="it-IT" dirty="0"/>
          </a:p>
          <a:p>
            <a:pPr algn="ctr"/>
            <a:r>
              <a:rPr lang="it-IT" dirty="0">
                <a:sym typeface="Wingdings" panose="05000000000000000000" pitchFamily="2" charset="2"/>
              </a:rPr>
              <a:t> </a:t>
            </a:r>
            <a:r>
              <a:rPr lang="it-IT" sz="2000" dirty="0" err="1">
                <a:sym typeface="Wingdings" panose="05000000000000000000" pitchFamily="2" charset="2"/>
              </a:rPr>
              <a:t>Cenozoic</a:t>
            </a:r>
            <a:r>
              <a:rPr lang="it-IT" sz="2000" dirty="0">
                <a:sym typeface="Wingdings" panose="05000000000000000000" pitchFamily="2" charset="2"/>
              </a:rPr>
              <a:t> </a:t>
            </a:r>
            <a:r>
              <a:rPr lang="it-IT" sz="2000" dirty="0" err="1">
                <a:sym typeface="Wingdings" panose="05000000000000000000" pitchFamily="2" charset="2"/>
              </a:rPr>
              <a:t>paleotectonics</a:t>
            </a:r>
            <a:r>
              <a:rPr lang="it-IT" sz="2000" dirty="0">
                <a:sym typeface="Wingdings" panose="05000000000000000000" pitchFamily="2" charset="2"/>
              </a:rPr>
              <a:t> </a:t>
            </a:r>
            <a:r>
              <a:rPr lang="it-IT" sz="2000" dirty="0" err="1">
                <a:sym typeface="Wingdings" panose="05000000000000000000" pitchFamily="2" charset="2"/>
              </a:rPr>
              <a:t>reconstructions</a:t>
            </a:r>
            <a:r>
              <a:rPr lang="it-IT" sz="2000" dirty="0">
                <a:sym typeface="Wingdings" panose="05000000000000000000" pitchFamily="2" charset="2"/>
              </a:rPr>
              <a:t> and </a:t>
            </a:r>
            <a:r>
              <a:rPr lang="it-IT" sz="2000" dirty="0" err="1">
                <a:sym typeface="Wingdings" panose="05000000000000000000" pitchFamily="2" charset="2"/>
              </a:rPr>
              <a:t>modern</a:t>
            </a:r>
            <a:r>
              <a:rPr lang="it-IT" sz="2000" dirty="0">
                <a:sym typeface="Wingdings" panose="05000000000000000000" pitchFamily="2" charset="2"/>
              </a:rPr>
              <a:t> </a:t>
            </a:r>
            <a:r>
              <a:rPr lang="it-IT" sz="2000" dirty="0" err="1">
                <a:sym typeface="Wingdings" panose="05000000000000000000" pitchFamily="2" charset="2"/>
              </a:rPr>
              <a:t>tomographic</a:t>
            </a:r>
            <a:r>
              <a:rPr lang="it-IT" sz="2000" dirty="0">
                <a:sym typeface="Wingdings" panose="05000000000000000000" pitchFamily="2" charset="2"/>
              </a:rPr>
              <a:t> techniques are </a:t>
            </a:r>
            <a:r>
              <a:rPr lang="it-IT" sz="2000" dirty="0" err="1">
                <a:sym typeface="Wingdings" panose="05000000000000000000" pitchFamily="2" charset="2"/>
              </a:rPr>
              <a:t>sufficiently</a:t>
            </a:r>
            <a:r>
              <a:rPr lang="it-IT" sz="2000" dirty="0">
                <a:sym typeface="Wingdings" panose="05000000000000000000" pitchFamily="2" charset="2"/>
              </a:rPr>
              <a:t> accurate to tackle the </a:t>
            </a:r>
            <a:r>
              <a:rPr lang="it-IT" sz="2000" dirty="0" err="1">
                <a:sym typeface="Wingdings" panose="05000000000000000000" pitchFamily="2" charset="2"/>
              </a:rPr>
              <a:t>question</a:t>
            </a:r>
            <a:r>
              <a:rPr lang="it-IT" sz="2000" dirty="0">
                <a:sym typeface="Wingdings" panose="05000000000000000000" pitchFamily="2" charset="2"/>
              </a:rPr>
              <a:t> with </a:t>
            </a:r>
            <a:r>
              <a:rPr lang="it-IT" sz="2000" dirty="0" err="1">
                <a:sym typeface="Wingdings" panose="05000000000000000000" pitchFamily="2" charset="2"/>
              </a:rPr>
              <a:t>dynamic</a:t>
            </a:r>
            <a:r>
              <a:rPr lang="it-IT" sz="2000" dirty="0">
                <a:sym typeface="Wingdings" panose="05000000000000000000" pitchFamily="2" charset="2"/>
              </a:rPr>
              <a:t> </a:t>
            </a:r>
            <a:r>
              <a:rPr lang="it-IT" sz="2000" dirty="0" err="1">
                <a:sym typeface="Wingdings" panose="05000000000000000000" pitchFamily="2" charset="2"/>
              </a:rPr>
              <a:t>topography</a:t>
            </a:r>
            <a:r>
              <a:rPr lang="it-IT" sz="2000" dirty="0">
                <a:sym typeface="Wingdings" panose="05000000000000000000" pitchFamily="2" charset="2"/>
              </a:rPr>
              <a:t> and </a:t>
            </a:r>
            <a:r>
              <a:rPr lang="it-IT" sz="2000" dirty="0" err="1">
                <a:sym typeface="Wingdings" panose="05000000000000000000" pitchFamily="2" charset="2"/>
              </a:rPr>
              <a:t>paleoclimate</a:t>
            </a:r>
            <a:r>
              <a:rPr lang="it-IT" sz="2000" dirty="0">
                <a:sym typeface="Wingdings" panose="05000000000000000000" pitchFamily="2" charset="2"/>
              </a:rPr>
              <a:t> models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17714477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722B611-C5FF-100A-0F67-F08DB081315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asellaDiTesto 2">
            <a:extLst>
              <a:ext uri="{FF2B5EF4-FFF2-40B4-BE49-F238E27FC236}">
                <a16:creationId xmlns:a16="http://schemas.microsoft.com/office/drawing/2014/main" id="{0358D60F-CA39-A407-2E26-468217914B3F}"/>
              </a:ext>
            </a:extLst>
          </p:cNvPr>
          <p:cNvSpPr txBox="1"/>
          <p:nvPr/>
        </p:nvSpPr>
        <p:spPr>
          <a:xfrm>
            <a:off x="366148" y="1156573"/>
            <a:ext cx="7294652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b="1" dirty="0"/>
              <a:t>2019-2022</a:t>
            </a:r>
            <a:r>
              <a:rPr lang="it-IT" b="1" dirty="0"/>
              <a:t>     </a:t>
            </a:r>
            <a:r>
              <a:rPr lang="it-IT" sz="2400" b="1" dirty="0" err="1"/>
              <a:t>BSc</a:t>
            </a:r>
            <a:r>
              <a:rPr lang="it-IT" sz="2400" b="1" dirty="0"/>
              <a:t>. in </a:t>
            </a:r>
            <a:r>
              <a:rPr lang="it-IT" sz="2400" b="1" dirty="0" err="1"/>
              <a:t>Physics</a:t>
            </a:r>
            <a:endParaRPr lang="it-IT" sz="2400" b="1" dirty="0"/>
          </a:p>
          <a:p>
            <a:r>
              <a:rPr lang="it-IT" sz="2000" b="1" dirty="0"/>
              <a:t>University of Milan</a:t>
            </a:r>
            <a:endParaRPr lang="it-IT" sz="1600" b="1" dirty="0"/>
          </a:p>
          <a:p>
            <a:r>
              <a:rPr lang="en-US" i="1" dirty="0"/>
              <a:t>Review of the comparison between state-of- the-art reanalysis ERA5 and observational data over normal values and long-term trends</a:t>
            </a:r>
            <a:endParaRPr lang="it-IT" i="1" dirty="0"/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93E977CA-2B50-6E77-1BED-EFFE283ADDAC}"/>
              </a:ext>
            </a:extLst>
          </p:cNvPr>
          <p:cNvSpPr txBox="1"/>
          <p:nvPr/>
        </p:nvSpPr>
        <p:spPr>
          <a:xfrm>
            <a:off x="366148" y="2952979"/>
            <a:ext cx="7855097" cy="1600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b="1" dirty="0"/>
              <a:t>2022-2024    </a:t>
            </a:r>
            <a:r>
              <a:rPr lang="it-IT" sz="2400" b="1" dirty="0" err="1"/>
              <a:t>MSc</a:t>
            </a:r>
            <a:r>
              <a:rPr lang="it-IT" sz="2400" b="1" dirty="0"/>
              <a:t>. in </a:t>
            </a:r>
            <a:r>
              <a:rPr lang="it-IT" sz="2400" b="1" dirty="0" err="1"/>
              <a:t>Environmental</a:t>
            </a:r>
            <a:r>
              <a:rPr lang="it-IT" sz="2400" b="1" dirty="0"/>
              <a:t> </a:t>
            </a:r>
            <a:r>
              <a:rPr lang="it-IT" sz="2400" b="1" dirty="0" err="1"/>
              <a:t>Meteorology</a:t>
            </a:r>
            <a:r>
              <a:rPr lang="it-IT" dirty="0"/>
              <a:t>    </a:t>
            </a:r>
          </a:p>
          <a:p>
            <a:r>
              <a:rPr lang="it-IT" sz="2000" b="1" dirty="0"/>
              <a:t>University of Trento - University of Innsbruck (double degree)</a:t>
            </a:r>
          </a:p>
          <a:p>
            <a:r>
              <a:rPr lang="en-US" i="1" dirty="0"/>
              <a:t>Studying the mesoscale coupling between atmosphere and ocean in a high-resolution simulation: how are the marine boundary layer and heat fluxes impacted by the SST anomalies?</a:t>
            </a:r>
            <a:endParaRPr lang="it-IT" i="1" dirty="0"/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7D71BE09-8625-5577-FBE6-595CD577A258}"/>
              </a:ext>
            </a:extLst>
          </p:cNvPr>
          <p:cNvSpPr txBox="1"/>
          <p:nvPr/>
        </p:nvSpPr>
        <p:spPr>
          <a:xfrm>
            <a:off x="400692" y="4964435"/>
            <a:ext cx="11034445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b="1" dirty="0"/>
              <a:t>2025 – </a:t>
            </a:r>
            <a:r>
              <a:rPr lang="it-IT" sz="2400" b="1" dirty="0" err="1"/>
              <a:t>current</a:t>
            </a:r>
            <a:r>
              <a:rPr lang="it-IT" dirty="0"/>
              <a:t>    </a:t>
            </a:r>
            <a:r>
              <a:rPr lang="it-IT" sz="2400" b="1" dirty="0"/>
              <a:t>Junior </a:t>
            </a:r>
            <a:r>
              <a:rPr lang="it-IT" sz="2400" b="1" dirty="0" err="1"/>
              <a:t>research</a:t>
            </a:r>
            <a:r>
              <a:rPr lang="it-IT" sz="2400" b="1" dirty="0"/>
              <a:t> </a:t>
            </a:r>
            <a:r>
              <a:rPr lang="it-IT" sz="2400" b="1" dirty="0" err="1"/>
              <a:t>assistant</a:t>
            </a:r>
            <a:r>
              <a:rPr lang="it-IT" sz="2400" b="1" dirty="0"/>
              <a:t>  and</a:t>
            </a:r>
            <a:r>
              <a:rPr lang="en-US" sz="2400" b="1" dirty="0"/>
              <a:t>  tutoring in “Physics of the sea”</a:t>
            </a:r>
          </a:p>
          <a:p>
            <a:r>
              <a:rPr lang="en-US" sz="2000" b="1" dirty="0"/>
              <a:t>University of Milan Bicocca</a:t>
            </a:r>
            <a:endParaRPr lang="en-US" sz="2400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ym typeface="Wingdings" panose="05000000000000000000" pitchFamily="2" charset="2"/>
              </a:rPr>
              <a:t> Refining thesis results  -  one </a:t>
            </a:r>
            <a:r>
              <a:rPr lang="en-US" i="1" dirty="0">
                <a:sym typeface="Wingdings" panose="05000000000000000000" pitchFamily="2" charset="2"/>
              </a:rPr>
              <a:t>proceeding </a:t>
            </a:r>
            <a:r>
              <a:rPr lang="en-US" dirty="0">
                <a:sym typeface="Wingdings" panose="05000000000000000000" pitchFamily="2" charset="2"/>
              </a:rPr>
              <a:t>(under revision) and one full article (finalizing draft)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ym typeface="Wingdings" panose="05000000000000000000" pitchFamily="2" charset="2"/>
              </a:rPr>
              <a:t> Supporting teaching</a:t>
            </a:r>
          </a:p>
        </p:txBody>
      </p:sp>
      <p:pic>
        <p:nvPicPr>
          <p:cNvPr id="7" name="Immagine 6" descr="Immagine che contiene aria aperta, vestiti, persona, cielo&#10;&#10;Il contenuto generato dall'IA potrebbe non essere corretto.">
            <a:extLst>
              <a:ext uri="{FF2B5EF4-FFF2-40B4-BE49-F238E27FC236}">
                <a16:creationId xmlns:a16="http://schemas.microsoft.com/office/drawing/2014/main" id="{C7982486-63C5-4EAB-235D-CCAF6765A5F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t="53782" b="10263"/>
          <a:stretch/>
        </p:blipFill>
        <p:spPr>
          <a:xfrm>
            <a:off x="9427243" y="1060506"/>
            <a:ext cx="2364065" cy="3638800"/>
          </a:xfrm>
          <a:prstGeom prst="rect">
            <a:avLst/>
          </a:prstGeom>
        </p:spPr>
      </p:pic>
      <p:sp>
        <p:nvSpPr>
          <p:cNvPr id="8" name="CasellaDiTesto 7">
            <a:extLst>
              <a:ext uri="{FF2B5EF4-FFF2-40B4-BE49-F238E27FC236}">
                <a16:creationId xmlns:a16="http://schemas.microsoft.com/office/drawing/2014/main" id="{7E99F4D9-CF80-A896-F187-D6623D7FD082}"/>
              </a:ext>
            </a:extLst>
          </p:cNvPr>
          <p:cNvSpPr txBox="1"/>
          <p:nvPr/>
        </p:nvSpPr>
        <p:spPr>
          <a:xfrm>
            <a:off x="2721166" y="135260"/>
            <a:ext cx="674966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2800" b="1" dirty="0" err="1"/>
              <a:t>Academic</a:t>
            </a:r>
            <a:r>
              <a:rPr lang="it-IT" sz="2800" b="1" dirty="0"/>
              <a:t> </a:t>
            </a:r>
            <a:r>
              <a:rPr lang="it-IT" sz="2800" b="1" dirty="0" err="1"/>
              <a:t>formation</a:t>
            </a:r>
            <a:r>
              <a:rPr lang="it-IT" sz="2800" b="1" dirty="0"/>
              <a:t> and </a:t>
            </a:r>
            <a:r>
              <a:rPr lang="it-IT" sz="2800" b="1" dirty="0" err="1"/>
              <a:t>current</a:t>
            </a:r>
            <a:r>
              <a:rPr lang="it-IT" sz="2800" b="1" dirty="0"/>
              <a:t> activity</a:t>
            </a:r>
          </a:p>
        </p:txBody>
      </p:sp>
      <p:cxnSp>
        <p:nvCxnSpPr>
          <p:cNvPr id="9" name="Connettore diritto 8">
            <a:extLst>
              <a:ext uri="{FF2B5EF4-FFF2-40B4-BE49-F238E27FC236}">
                <a16:creationId xmlns:a16="http://schemas.microsoft.com/office/drawing/2014/main" id="{58F5FE87-13C1-671B-2A95-5CC66941D6AF}"/>
              </a:ext>
            </a:extLst>
          </p:cNvPr>
          <p:cNvCxnSpPr>
            <a:cxnSpLocks/>
          </p:cNvCxnSpPr>
          <p:nvPr/>
        </p:nvCxnSpPr>
        <p:spPr>
          <a:xfrm>
            <a:off x="2564639" y="683605"/>
            <a:ext cx="6761173" cy="0"/>
          </a:xfrm>
          <a:prstGeom prst="line">
            <a:avLst/>
          </a:prstGeom>
          <a:ln w="38100"/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sp>
        <p:nvSpPr>
          <p:cNvPr id="10" name="Segnaposto piè di pagina 9">
            <a:extLst>
              <a:ext uri="{FF2B5EF4-FFF2-40B4-BE49-F238E27FC236}">
                <a16:creationId xmlns:a16="http://schemas.microsoft.com/office/drawing/2014/main" id="{650455AB-B706-01EC-DABE-5DA2E7CD73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Alessandro Storer – University of Milan-Bicocca - 04.06.2025</a:t>
            </a:r>
          </a:p>
        </p:txBody>
      </p:sp>
      <p:pic>
        <p:nvPicPr>
          <p:cNvPr id="2" name="Immagine 1">
            <a:extLst>
              <a:ext uri="{FF2B5EF4-FFF2-40B4-BE49-F238E27FC236}">
                <a16:creationId xmlns:a16="http://schemas.microsoft.com/office/drawing/2014/main" id="{26B1DB4C-678C-1B3B-5C12-D7C2B814F78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83675" y="5593363"/>
            <a:ext cx="1089028" cy="11281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30634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/>
      <p:bldP spid="5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75D027E-9C4C-AB79-55FC-F9222089768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 descr="Immagine che contiene testo, vestiti, schermata, persona&#10;&#10;Il contenuto generato dall'IA potrebbe non essere corretto.">
            <a:extLst>
              <a:ext uri="{FF2B5EF4-FFF2-40B4-BE49-F238E27FC236}">
                <a16:creationId xmlns:a16="http://schemas.microsoft.com/office/drawing/2014/main" id="{77BECE42-D20D-0C8A-98B5-2E6FABDF6E9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301" y="125361"/>
            <a:ext cx="5803406" cy="4102509"/>
          </a:xfrm>
          <a:prstGeom prst="rect">
            <a:avLst/>
          </a:prstGeom>
        </p:spPr>
      </p:pic>
      <p:sp>
        <p:nvSpPr>
          <p:cNvPr id="4" name="Ovale 3">
            <a:extLst>
              <a:ext uri="{FF2B5EF4-FFF2-40B4-BE49-F238E27FC236}">
                <a16:creationId xmlns:a16="http://schemas.microsoft.com/office/drawing/2014/main" id="{51F00445-62CD-EB35-93A9-00D54FCC370F}"/>
              </a:ext>
            </a:extLst>
          </p:cNvPr>
          <p:cNvSpPr/>
          <p:nvPr/>
        </p:nvSpPr>
        <p:spPr>
          <a:xfrm>
            <a:off x="2900516" y="2109633"/>
            <a:ext cx="314632" cy="310946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6" name="Immagine 5">
            <a:extLst>
              <a:ext uri="{FF2B5EF4-FFF2-40B4-BE49-F238E27FC236}">
                <a16:creationId xmlns:a16="http://schemas.microsoft.com/office/drawing/2014/main" id="{DAD27B2E-0ADC-B799-6565-F374F7337EE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34355" y="256550"/>
            <a:ext cx="5095172" cy="3588773"/>
          </a:xfrm>
          <a:prstGeom prst="rect">
            <a:avLst/>
          </a:prstGeom>
        </p:spPr>
      </p:pic>
      <p:sp>
        <p:nvSpPr>
          <p:cNvPr id="9" name="Freccia a destra 8">
            <a:extLst>
              <a:ext uri="{FF2B5EF4-FFF2-40B4-BE49-F238E27FC236}">
                <a16:creationId xmlns:a16="http://schemas.microsoft.com/office/drawing/2014/main" id="{FF082E7C-0E97-54BE-0B1B-9B1C63DC563D}"/>
              </a:ext>
            </a:extLst>
          </p:cNvPr>
          <p:cNvSpPr/>
          <p:nvPr/>
        </p:nvSpPr>
        <p:spPr>
          <a:xfrm rot="2323779">
            <a:off x="2352225" y="1794394"/>
            <a:ext cx="658761" cy="176980"/>
          </a:xfrm>
          <a:prstGeom prst="rightArrow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0" name="Freccia a destra 9">
            <a:extLst>
              <a:ext uri="{FF2B5EF4-FFF2-40B4-BE49-F238E27FC236}">
                <a16:creationId xmlns:a16="http://schemas.microsoft.com/office/drawing/2014/main" id="{836695CB-0FCD-F5B5-36A6-4FDD1FDA2D62}"/>
              </a:ext>
            </a:extLst>
          </p:cNvPr>
          <p:cNvSpPr/>
          <p:nvPr/>
        </p:nvSpPr>
        <p:spPr>
          <a:xfrm rot="8177382">
            <a:off x="3057187" y="1794394"/>
            <a:ext cx="658761" cy="176980"/>
          </a:xfrm>
          <a:prstGeom prst="rightArrow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C9A9163D-B3DA-64EB-C694-BDE0FFF328C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4898" y="5643101"/>
            <a:ext cx="3140250" cy="1214899"/>
          </a:xfrm>
          <a:prstGeom prst="rect">
            <a:avLst/>
          </a:prstGeom>
        </p:spPr>
      </p:pic>
      <p:pic>
        <p:nvPicPr>
          <p:cNvPr id="11" name="Immagine 10">
            <a:extLst>
              <a:ext uri="{FF2B5EF4-FFF2-40B4-BE49-F238E27FC236}">
                <a16:creationId xmlns:a16="http://schemas.microsoft.com/office/drawing/2014/main" id="{4A7F7C84-8D8C-9340-5526-507960C2725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4898" y="4428201"/>
            <a:ext cx="3140250" cy="1214900"/>
          </a:xfrm>
          <a:prstGeom prst="rect">
            <a:avLst/>
          </a:prstGeom>
        </p:spPr>
      </p:pic>
      <p:sp>
        <p:nvSpPr>
          <p:cNvPr id="12" name="Segnaposto piè di pagina 11">
            <a:extLst>
              <a:ext uri="{FF2B5EF4-FFF2-40B4-BE49-F238E27FC236}">
                <a16:creationId xmlns:a16="http://schemas.microsoft.com/office/drawing/2014/main" id="{A4BD4392-8BC5-9815-FE17-E71F76ADD2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Alessandro Storer – University of Milan-Bicocca - 04.06.2025</a:t>
            </a:r>
          </a:p>
        </p:txBody>
      </p:sp>
      <p:pic>
        <p:nvPicPr>
          <p:cNvPr id="8" name="Immagine 7">
            <a:extLst>
              <a:ext uri="{FF2B5EF4-FFF2-40B4-BE49-F238E27FC236}">
                <a16:creationId xmlns:a16="http://schemas.microsoft.com/office/drawing/2014/main" id="{03E9AE11-F218-A81A-10AD-11A7FC512A1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438436" y="4466041"/>
            <a:ext cx="7598507" cy="21867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79628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9" grpId="0" animBg="1"/>
      <p:bldP spid="10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7E604D0-19F6-B996-FED9-A5EA20A26F9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ttangolo 4">
            <a:extLst>
              <a:ext uri="{FF2B5EF4-FFF2-40B4-BE49-F238E27FC236}">
                <a16:creationId xmlns:a16="http://schemas.microsoft.com/office/drawing/2014/main" id="{5A38A38B-46E0-F2C5-6E22-AB609C809C03}"/>
              </a:ext>
            </a:extLst>
          </p:cNvPr>
          <p:cNvSpPr/>
          <p:nvPr/>
        </p:nvSpPr>
        <p:spPr>
          <a:xfrm>
            <a:off x="4841093" y="4700644"/>
            <a:ext cx="2974295" cy="188583"/>
          </a:xfrm>
          <a:prstGeom prst="rect">
            <a:avLst/>
          </a:prstGeom>
          <a:gradFill flip="none" rotWithShape="1">
            <a:gsLst>
              <a:gs pos="0">
                <a:schemeClr val="tx2">
                  <a:lumMod val="75000"/>
                  <a:lumOff val="25000"/>
                  <a:tint val="66000"/>
                  <a:satMod val="160000"/>
                </a:schemeClr>
              </a:gs>
              <a:gs pos="50000">
                <a:schemeClr val="tx2">
                  <a:lumMod val="75000"/>
                  <a:lumOff val="25000"/>
                  <a:tint val="44500"/>
                  <a:satMod val="160000"/>
                </a:schemeClr>
              </a:gs>
              <a:gs pos="100000">
                <a:schemeClr val="tx2">
                  <a:lumMod val="75000"/>
                  <a:lumOff val="25000"/>
                  <a:tint val="23500"/>
                  <a:satMod val="160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749" dirty="0"/>
          </a:p>
        </p:txBody>
      </p:sp>
      <p:sp>
        <p:nvSpPr>
          <p:cNvPr id="10" name="Rettangolo 9">
            <a:extLst>
              <a:ext uri="{FF2B5EF4-FFF2-40B4-BE49-F238E27FC236}">
                <a16:creationId xmlns:a16="http://schemas.microsoft.com/office/drawing/2014/main" id="{5D05F1FC-7EC8-6E67-13A8-3CE5D3BE6055}"/>
              </a:ext>
            </a:extLst>
          </p:cNvPr>
          <p:cNvSpPr/>
          <p:nvPr/>
        </p:nvSpPr>
        <p:spPr>
          <a:xfrm rot="10800000">
            <a:off x="7784566" y="4700722"/>
            <a:ext cx="2974294" cy="188583"/>
          </a:xfrm>
          <a:prstGeom prst="rect">
            <a:avLst/>
          </a:prstGeom>
          <a:gradFill flip="none" rotWithShape="1">
            <a:gsLst>
              <a:gs pos="0">
                <a:srgbClr val="FF0000">
                  <a:tint val="66000"/>
                  <a:satMod val="160000"/>
                </a:srgbClr>
              </a:gs>
              <a:gs pos="50000">
                <a:srgbClr val="FF0000">
                  <a:tint val="44500"/>
                  <a:satMod val="160000"/>
                </a:srgbClr>
              </a:gs>
              <a:gs pos="100000">
                <a:srgbClr val="FF0000">
                  <a:tint val="23500"/>
                  <a:satMod val="160000"/>
                </a:srgb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749"/>
          </a:p>
        </p:txBody>
      </p: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516421FD-C9F8-E339-70B5-018DE90DAD34}"/>
              </a:ext>
            </a:extLst>
          </p:cNvPr>
          <p:cNvSpPr txBox="1"/>
          <p:nvPr/>
        </p:nvSpPr>
        <p:spPr>
          <a:xfrm>
            <a:off x="4841894" y="5133539"/>
            <a:ext cx="1379888" cy="448682"/>
          </a:xfrm>
          <a:prstGeom prst="rect">
            <a:avLst/>
          </a:prstGeom>
          <a:noFill/>
          <a:ln w="28575">
            <a:solidFill>
              <a:srgbClr val="0070C0"/>
            </a:solidFill>
          </a:ln>
        </p:spPr>
        <p:txBody>
          <a:bodyPr wrap="square" rtlCol="0">
            <a:spAutoFit/>
          </a:bodyPr>
          <a:lstStyle/>
          <a:p>
            <a:r>
              <a:rPr lang="it-IT" sz="2333" dirty="0"/>
              <a:t>SST’ &lt; 0 </a:t>
            </a:r>
            <a:endParaRPr lang="en-GB" sz="2333" dirty="0"/>
          </a:p>
        </p:txBody>
      </p: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EC26C218-BF09-9DD4-E6C8-B8F3481C45C5}"/>
              </a:ext>
            </a:extLst>
          </p:cNvPr>
          <p:cNvSpPr txBox="1"/>
          <p:nvPr/>
        </p:nvSpPr>
        <p:spPr>
          <a:xfrm>
            <a:off x="10738857" y="1187386"/>
            <a:ext cx="1343367" cy="5085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721" dirty="0"/>
              <a:t>MABL’ </a:t>
            </a:r>
            <a:endParaRPr lang="en-GB" sz="2333" dirty="0"/>
          </a:p>
        </p:txBody>
      </p:sp>
      <p:sp>
        <p:nvSpPr>
          <p:cNvPr id="13" name="Freccia in su 12">
            <a:extLst>
              <a:ext uri="{FF2B5EF4-FFF2-40B4-BE49-F238E27FC236}">
                <a16:creationId xmlns:a16="http://schemas.microsoft.com/office/drawing/2014/main" id="{F2FCC12F-67EC-135A-013B-FD6C6D020F9E}"/>
              </a:ext>
            </a:extLst>
          </p:cNvPr>
          <p:cNvSpPr/>
          <p:nvPr/>
        </p:nvSpPr>
        <p:spPr>
          <a:xfrm>
            <a:off x="5070132" y="3975585"/>
            <a:ext cx="226899" cy="644530"/>
          </a:xfrm>
          <a:prstGeom prst="upArrow">
            <a:avLst/>
          </a:prstGeom>
          <a:gradFill flip="none" rotWithShape="1">
            <a:gsLst>
              <a:gs pos="0">
                <a:schemeClr val="tx2">
                  <a:lumMod val="50000"/>
                  <a:lumOff val="50000"/>
                  <a:tint val="66000"/>
                  <a:satMod val="160000"/>
                </a:schemeClr>
              </a:gs>
              <a:gs pos="50000">
                <a:schemeClr val="tx2">
                  <a:lumMod val="50000"/>
                  <a:lumOff val="50000"/>
                  <a:tint val="44500"/>
                  <a:satMod val="160000"/>
                </a:schemeClr>
              </a:gs>
              <a:gs pos="100000">
                <a:schemeClr val="tx2">
                  <a:lumMod val="50000"/>
                  <a:lumOff val="50000"/>
                  <a:tint val="23500"/>
                  <a:satMod val="160000"/>
                </a:schemeClr>
              </a:gs>
            </a:gsLst>
            <a:lin ang="16200000" scaled="1"/>
            <a:tileRect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749"/>
          </a:p>
        </p:txBody>
      </p:sp>
      <p:sp>
        <p:nvSpPr>
          <p:cNvPr id="14" name="Figura a mano libera: forma 13">
            <a:extLst>
              <a:ext uri="{FF2B5EF4-FFF2-40B4-BE49-F238E27FC236}">
                <a16:creationId xmlns:a16="http://schemas.microsoft.com/office/drawing/2014/main" id="{467ABC09-7B57-F805-3377-FE3555CB5380}"/>
              </a:ext>
            </a:extLst>
          </p:cNvPr>
          <p:cNvSpPr/>
          <p:nvPr/>
        </p:nvSpPr>
        <p:spPr>
          <a:xfrm>
            <a:off x="4841894" y="1441638"/>
            <a:ext cx="5745953" cy="672101"/>
          </a:xfrm>
          <a:custGeom>
            <a:avLst/>
            <a:gdLst>
              <a:gd name="connsiteX0" fmla="*/ 0 w 5912213"/>
              <a:gd name="connsiteY0" fmla="*/ 672070 h 691548"/>
              <a:gd name="connsiteX1" fmla="*/ 262647 w 5912213"/>
              <a:gd name="connsiteY1" fmla="*/ 594249 h 691548"/>
              <a:gd name="connsiteX2" fmla="*/ 476656 w 5912213"/>
              <a:gd name="connsiteY2" fmla="*/ 691526 h 691548"/>
              <a:gd name="connsiteX3" fmla="*/ 963039 w 5912213"/>
              <a:gd name="connsiteY3" fmla="*/ 603977 h 691548"/>
              <a:gd name="connsiteX4" fmla="*/ 1760707 w 5912213"/>
              <a:gd name="connsiteY4" fmla="*/ 672070 h 691548"/>
              <a:gd name="connsiteX5" fmla="*/ 2324911 w 5912213"/>
              <a:gd name="connsiteY5" fmla="*/ 633160 h 691548"/>
              <a:gd name="connsiteX6" fmla="*/ 3171217 w 5912213"/>
              <a:gd name="connsiteY6" fmla="*/ 331602 h 691548"/>
              <a:gd name="connsiteX7" fmla="*/ 4241260 w 5912213"/>
              <a:gd name="connsiteY7" fmla="*/ 20317 h 691548"/>
              <a:gd name="connsiteX8" fmla="*/ 5272392 w 5912213"/>
              <a:gd name="connsiteY8" fmla="*/ 30045 h 691548"/>
              <a:gd name="connsiteX9" fmla="*/ 5856051 w 5912213"/>
              <a:gd name="connsiteY9" fmla="*/ 862 h 691548"/>
              <a:gd name="connsiteX10" fmla="*/ 5856051 w 5912213"/>
              <a:gd name="connsiteY10" fmla="*/ 10589 h 6915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5912213" h="691548">
                <a:moveTo>
                  <a:pt x="0" y="672070"/>
                </a:moveTo>
                <a:cubicBezTo>
                  <a:pt x="91602" y="631538"/>
                  <a:pt x="183205" y="591006"/>
                  <a:pt x="262647" y="594249"/>
                </a:cubicBezTo>
                <a:cubicBezTo>
                  <a:pt x="342089" y="597492"/>
                  <a:pt x="359924" y="689905"/>
                  <a:pt x="476656" y="691526"/>
                </a:cubicBezTo>
                <a:cubicBezTo>
                  <a:pt x="593388" y="693147"/>
                  <a:pt x="749031" y="607220"/>
                  <a:pt x="963039" y="603977"/>
                </a:cubicBezTo>
                <a:cubicBezTo>
                  <a:pt x="1177047" y="600734"/>
                  <a:pt x="1533728" y="667206"/>
                  <a:pt x="1760707" y="672070"/>
                </a:cubicBezTo>
                <a:cubicBezTo>
                  <a:pt x="1987686" y="676934"/>
                  <a:pt x="2089826" y="689905"/>
                  <a:pt x="2324911" y="633160"/>
                </a:cubicBezTo>
                <a:cubicBezTo>
                  <a:pt x="2559996" y="576415"/>
                  <a:pt x="2851826" y="433742"/>
                  <a:pt x="3171217" y="331602"/>
                </a:cubicBezTo>
                <a:cubicBezTo>
                  <a:pt x="3490608" y="229462"/>
                  <a:pt x="3891064" y="70576"/>
                  <a:pt x="4241260" y="20317"/>
                </a:cubicBezTo>
                <a:cubicBezTo>
                  <a:pt x="4591456" y="-29943"/>
                  <a:pt x="5003260" y="33287"/>
                  <a:pt x="5272392" y="30045"/>
                </a:cubicBezTo>
                <a:cubicBezTo>
                  <a:pt x="5541524" y="26803"/>
                  <a:pt x="5856051" y="862"/>
                  <a:pt x="5856051" y="862"/>
                </a:cubicBezTo>
                <a:cubicBezTo>
                  <a:pt x="5953327" y="-2381"/>
                  <a:pt x="5904689" y="4104"/>
                  <a:pt x="5856051" y="10589"/>
                </a:cubicBezTo>
              </a:path>
            </a:pathLst>
          </a:custGeom>
          <a:noFill/>
          <a:ln w="28575"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749"/>
          </a:p>
        </p:txBody>
      </p:sp>
      <p:sp>
        <p:nvSpPr>
          <p:cNvPr id="15" name="Freccia in su 14">
            <a:extLst>
              <a:ext uri="{FF2B5EF4-FFF2-40B4-BE49-F238E27FC236}">
                <a16:creationId xmlns:a16="http://schemas.microsoft.com/office/drawing/2014/main" id="{494B0CE8-CBE5-2281-206F-DE4E85453A2C}"/>
              </a:ext>
            </a:extLst>
          </p:cNvPr>
          <p:cNvSpPr/>
          <p:nvPr/>
        </p:nvSpPr>
        <p:spPr>
          <a:xfrm>
            <a:off x="10288192" y="3735157"/>
            <a:ext cx="420175" cy="921721"/>
          </a:xfrm>
          <a:prstGeom prst="upArrow">
            <a:avLst/>
          </a:prstGeom>
          <a:gradFill flip="none" rotWithShape="1">
            <a:gsLst>
              <a:gs pos="0">
                <a:srgbClr val="FF0000">
                  <a:tint val="66000"/>
                  <a:satMod val="160000"/>
                </a:srgbClr>
              </a:gs>
              <a:gs pos="50000">
                <a:srgbClr val="FF0000">
                  <a:tint val="44500"/>
                  <a:satMod val="160000"/>
                </a:srgbClr>
              </a:gs>
              <a:gs pos="100000">
                <a:srgbClr val="FF0000">
                  <a:tint val="23500"/>
                  <a:satMod val="160000"/>
                </a:srgbClr>
              </a:gs>
            </a:gsLst>
            <a:lin ang="13500000" scaled="1"/>
            <a:tileRect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749"/>
          </a:p>
        </p:txBody>
      </p:sp>
      <p:sp>
        <p:nvSpPr>
          <p:cNvPr id="16" name="CasellaDiTesto 15">
            <a:extLst>
              <a:ext uri="{FF2B5EF4-FFF2-40B4-BE49-F238E27FC236}">
                <a16:creationId xmlns:a16="http://schemas.microsoft.com/office/drawing/2014/main" id="{EFC8A21D-A743-0641-CF5E-980774BB5C6B}"/>
              </a:ext>
            </a:extLst>
          </p:cNvPr>
          <p:cNvSpPr txBox="1"/>
          <p:nvPr/>
        </p:nvSpPr>
        <p:spPr>
          <a:xfrm>
            <a:off x="9378973" y="5176406"/>
            <a:ext cx="1379888" cy="448682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it-IT" sz="2333" dirty="0"/>
              <a:t>SST’ &gt; 0 </a:t>
            </a:r>
            <a:endParaRPr lang="en-GB" sz="2333" dirty="0"/>
          </a:p>
        </p:txBody>
      </p:sp>
      <p:sp>
        <p:nvSpPr>
          <p:cNvPr id="17" name="Freccia circolare a sinistra 16">
            <a:extLst>
              <a:ext uri="{FF2B5EF4-FFF2-40B4-BE49-F238E27FC236}">
                <a16:creationId xmlns:a16="http://schemas.microsoft.com/office/drawing/2014/main" id="{2FBF61B3-2E21-82BA-13A8-E6A4BECBA9CB}"/>
              </a:ext>
            </a:extLst>
          </p:cNvPr>
          <p:cNvSpPr/>
          <p:nvPr/>
        </p:nvSpPr>
        <p:spPr>
          <a:xfrm>
            <a:off x="9948028" y="1071809"/>
            <a:ext cx="515033" cy="1041931"/>
          </a:xfrm>
          <a:prstGeom prst="curvedLeftArrow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1749">
              <a:solidFill>
                <a:schemeClr val="tx1"/>
              </a:solidFill>
            </a:endParaRPr>
          </a:p>
        </p:txBody>
      </p:sp>
      <p:sp>
        <p:nvSpPr>
          <p:cNvPr id="18" name="Freccia circolare a sinistra 17">
            <a:extLst>
              <a:ext uri="{FF2B5EF4-FFF2-40B4-BE49-F238E27FC236}">
                <a16:creationId xmlns:a16="http://schemas.microsoft.com/office/drawing/2014/main" id="{78542F2D-20EF-1F1C-5C79-AAED55C27EFD}"/>
              </a:ext>
            </a:extLst>
          </p:cNvPr>
          <p:cNvSpPr/>
          <p:nvPr/>
        </p:nvSpPr>
        <p:spPr>
          <a:xfrm>
            <a:off x="5247713" y="1881674"/>
            <a:ext cx="288916" cy="440312"/>
          </a:xfrm>
          <a:prstGeom prst="curvedLeftArrow">
            <a:avLst/>
          </a:prstGeom>
          <a:solidFill>
            <a:srgbClr val="00B0F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1749">
              <a:solidFill>
                <a:schemeClr val="tx1"/>
              </a:solidFill>
            </a:endParaRPr>
          </a:p>
        </p:txBody>
      </p:sp>
      <p:sp>
        <p:nvSpPr>
          <p:cNvPr id="20" name="Figura a mano libera: forma 19">
            <a:extLst>
              <a:ext uri="{FF2B5EF4-FFF2-40B4-BE49-F238E27FC236}">
                <a16:creationId xmlns:a16="http://schemas.microsoft.com/office/drawing/2014/main" id="{715C7AD0-B934-B3B8-74AC-A2CE1C686DAE}"/>
              </a:ext>
            </a:extLst>
          </p:cNvPr>
          <p:cNvSpPr/>
          <p:nvPr/>
        </p:nvSpPr>
        <p:spPr>
          <a:xfrm rot="15350471">
            <a:off x="8926810" y="3135078"/>
            <a:ext cx="451118" cy="353601"/>
          </a:xfrm>
          <a:custGeom>
            <a:avLst/>
            <a:gdLst>
              <a:gd name="connsiteX0" fmla="*/ 0 w 464171"/>
              <a:gd name="connsiteY0" fmla="*/ 363832 h 363832"/>
              <a:gd name="connsiteX1" fmla="*/ 62346 w 464171"/>
              <a:gd name="connsiteY1" fmla="*/ 114450 h 363832"/>
              <a:gd name="connsiteX2" fmla="*/ 311727 w 464171"/>
              <a:gd name="connsiteY2" fmla="*/ 150 h 363832"/>
              <a:gd name="connsiteX3" fmla="*/ 436418 w 464171"/>
              <a:gd name="connsiteY3" fmla="*/ 93669 h 363832"/>
              <a:gd name="connsiteX4" fmla="*/ 457200 w 464171"/>
              <a:gd name="connsiteY4" fmla="*/ 239141 h 363832"/>
              <a:gd name="connsiteX5" fmla="*/ 342900 w 464171"/>
              <a:gd name="connsiteY5" fmla="*/ 353441 h 363832"/>
              <a:gd name="connsiteX6" fmla="*/ 176646 w 464171"/>
              <a:gd name="connsiteY6" fmla="*/ 332659 h 363832"/>
              <a:gd name="connsiteX7" fmla="*/ 145473 w 464171"/>
              <a:gd name="connsiteY7" fmla="*/ 218359 h 363832"/>
              <a:gd name="connsiteX8" fmla="*/ 270164 w 464171"/>
              <a:gd name="connsiteY8" fmla="*/ 124841 h 363832"/>
              <a:gd name="connsiteX9" fmla="*/ 342900 w 464171"/>
              <a:gd name="connsiteY9" fmla="*/ 197578 h 363832"/>
              <a:gd name="connsiteX10" fmla="*/ 342900 w 464171"/>
              <a:gd name="connsiteY10" fmla="*/ 228750 h 363832"/>
              <a:gd name="connsiteX11" fmla="*/ 259773 w 464171"/>
              <a:gd name="connsiteY11" fmla="*/ 228750 h 363832"/>
              <a:gd name="connsiteX12" fmla="*/ 290946 w 464171"/>
              <a:gd name="connsiteY12" fmla="*/ 218359 h 3638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464171" h="363832">
                <a:moveTo>
                  <a:pt x="0" y="363832"/>
                </a:moveTo>
                <a:cubicBezTo>
                  <a:pt x="5196" y="269448"/>
                  <a:pt x="10392" y="175064"/>
                  <a:pt x="62346" y="114450"/>
                </a:cubicBezTo>
                <a:cubicBezTo>
                  <a:pt x="114300" y="53836"/>
                  <a:pt x="249382" y="3613"/>
                  <a:pt x="311727" y="150"/>
                </a:cubicBezTo>
                <a:cubicBezTo>
                  <a:pt x="374072" y="-3313"/>
                  <a:pt x="412172" y="53837"/>
                  <a:pt x="436418" y="93669"/>
                </a:cubicBezTo>
                <a:cubicBezTo>
                  <a:pt x="460664" y="133501"/>
                  <a:pt x="472786" y="195846"/>
                  <a:pt x="457200" y="239141"/>
                </a:cubicBezTo>
                <a:cubicBezTo>
                  <a:pt x="441614" y="282436"/>
                  <a:pt x="389659" y="337855"/>
                  <a:pt x="342900" y="353441"/>
                </a:cubicBezTo>
                <a:cubicBezTo>
                  <a:pt x="296141" y="369027"/>
                  <a:pt x="209550" y="355173"/>
                  <a:pt x="176646" y="332659"/>
                </a:cubicBezTo>
                <a:cubicBezTo>
                  <a:pt x="143742" y="310145"/>
                  <a:pt x="129887" y="252995"/>
                  <a:pt x="145473" y="218359"/>
                </a:cubicBezTo>
                <a:cubicBezTo>
                  <a:pt x="161059" y="183723"/>
                  <a:pt x="237260" y="128304"/>
                  <a:pt x="270164" y="124841"/>
                </a:cubicBezTo>
                <a:cubicBezTo>
                  <a:pt x="303068" y="121378"/>
                  <a:pt x="342900" y="197578"/>
                  <a:pt x="342900" y="197578"/>
                </a:cubicBezTo>
                <a:cubicBezTo>
                  <a:pt x="355023" y="214896"/>
                  <a:pt x="356755" y="223555"/>
                  <a:pt x="342900" y="228750"/>
                </a:cubicBezTo>
                <a:cubicBezTo>
                  <a:pt x="329045" y="233945"/>
                  <a:pt x="268432" y="230482"/>
                  <a:pt x="259773" y="228750"/>
                </a:cubicBezTo>
                <a:cubicBezTo>
                  <a:pt x="251114" y="227018"/>
                  <a:pt x="271030" y="222688"/>
                  <a:pt x="290946" y="218359"/>
                </a:cubicBezTo>
              </a:path>
            </a:pathLst>
          </a:cu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1749"/>
          </a:p>
        </p:txBody>
      </p:sp>
      <p:sp>
        <p:nvSpPr>
          <p:cNvPr id="21" name="Figura a mano libera: forma 20">
            <a:extLst>
              <a:ext uri="{FF2B5EF4-FFF2-40B4-BE49-F238E27FC236}">
                <a16:creationId xmlns:a16="http://schemas.microsoft.com/office/drawing/2014/main" id="{70238B00-867C-B442-7638-D2B7244FCF99}"/>
              </a:ext>
            </a:extLst>
          </p:cNvPr>
          <p:cNvSpPr/>
          <p:nvPr/>
        </p:nvSpPr>
        <p:spPr>
          <a:xfrm rot="5400000">
            <a:off x="9564692" y="3839692"/>
            <a:ext cx="569055" cy="712649"/>
          </a:xfrm>
          <a:custGeom>
            <a:avLst/>
            <a:gdLst>
              <a:gd name="connsiteX0" fmla="*/ 0 w 464171"/>
              <a:gd name="connsiteY0" fmla="*/ 363832 h 363832"/>
              <a:gd name="connsiteX1" fmla="*/ 62346 w 464171"/>
              <a:gd name="connsiteY1" fmla="*/ 114450 h 363832"/>
              <a:gd name="connsiteX2" fmla="*/ 311727 w 464171"/>
              <a:gd name="connsiteY2" fmla="*/ 150 h 363832"/>
              <a:gd name="connsiteX3" fmla="*/ 436418 w 464171"/>
              <a:gd name="connsiteY3" fmla="*/ 93669 h 363832"/>
              <a:gd name="connsiteX4" fmla="*/ 457200 w 464171"/>
              <a:gd name="connsiteY4" fmla="*/ 239141 h 363832"/>
              <a:gd name="connsiteX5" fmla="*/ 342900 w 464171"/>
              <a:gd name="connsiteY5" fmla="*/ 353441 h 363832"/>
              <a:gd name="connsiteX6" fmla="*/ 176646 w 464171"/>
              <a:gd name="connsiteY6" fmla="*/ 332659 h 363832"/>
              <a:gd name="connsiteX7" fmla="*/ 145473 w 464171"/>
              <a:gd name="connsiteY7" fmla="*/ 218359 h 363832"/>
              <a:gd name="connsiteX8" fmla="*/ 270164 w 464171"/>
              <a:gd name="connsiteY8" fmla="*/ 124841 h 363832"/>
              <a:gd name="connsiteX9" fmla="*/ 342900 w 464171"/>
              <a:gd name="connsiteY9" fmla="*/ 197578 h 363832"/>
              <a:gd name="connsiteX10" fmla="*/ 342900 w 464171"/>
              <a:gd name="connsiteY10" fmla="*/ 228750 h 363832"/>
              <a:gd name="connsiteX11" fmla="*/ 259773 w 464171"/>
              <a:gd name="connsiteY11" fmla="*/ 228750 h 363832"/>
              <a:gd name="connsiteX12" fmla="*/ 290946 w 464171"/>
              <a:gd name="connsiteY12" fmla="*/ 218359 h 3638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464171" h="363832">
                <a:moveTo>
                  <a:pt x="0" y="363832"/>
                </a:moveTo>
                <a:cubicBezTo>
                  <a:pt x="5196" y="269448"/>
                  <a:pt x="10392" y="175064"/>
                  <a:pt x="62346" y="114450"/>
                </a:cubicBezTo>
                <a:cubicBezTo>
                  <a:pt x="114300" y="53836"/>
                  <a:pt x="249382" y="3613"/>
                  <a:pt x="311727" y="150"/>
                </a:cubicBezTo>
                <a:cubicBezTo>
                  <a:pt x="374072" y="-3313"/>
                  <a:pt x="412172" y="53837"/>
                  <a:pt x="436418" y="93669"/>
                </a:cubicBezTo>
                <a:cubicBezTo>
                  <a:pt x="460664" y="133501"/>
                  <a:pt x="472786" y="195846"/>
                  <a:pt x="457200" y="239141"/>
                </a:cubicBezTo>
                <a:cubicBezTo>
                  <a:pt x="441614" y="282436"/>
                  <a:pt x="389659" y="337855"/>
                  <a:pt x="342900" y="353441"/>
                </a:cubicBezTo>
                <a:cubicBezTo>
                  <a:pt x="296141" y="369027"/>
                  <a:pt x="209550" y="355173"/>
                  <a:pt x="176646" y="332659"/>
                </a:cubicBezTo>
                <a:cubicBezTo>
                  <a:pt x="143742" y="310145"/>
                  <a:pt x="129887" y="252995"/>
                  <a:pt x="145473" y="218359"/>
                </a:cubicBezTo>
                <a:cubicBezTo>
                  <a:pt x="161059" y="183723"/>
                  <a:pt x="237260" y="128304"/>
                  <a:pt x="270164" y="124841"/>
                </a:cubicBezTo>
                <a:cubicBezTo>
                  <a:pt x="303068" y="121378"/>
                  <a:pt x="342900" y="197578"/>
                  <a:pt x="342900" y="197578"/>
                </a:cubicBezTo>
                <a:cubicBezTo>
                  <a:pt x="355023" y="214896"/>
                  <a:pt x="356755" y="223555"/>
                  <a:pt x="342900" y="228750"/>
                </a:cubicBezTo>
                <a:cubicBezTo>
                  <a:pt x="329045" y="233945"/>
                  <a:pt x="268432" y="230482"/>
                  <a:pt x="259773" y="228750"/>
                </a:cubicBezTo>
                <a:cubicBezTo>
                  <a:pt x="251114" y="227018"/>
                  <a:pt x="271030" y="222688"/>
                  <a:pt x="290946" y="218359"/>
                </a:cubicBezTo>
              </a:path>
            </a:pathLst>
          </a:cu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1749"/>
          </a:p>
        </p:txBody>
      </p:sp>
      <p:sp>
        <p:nvSpPr>
          <p:cNvPr id="22" name="Figura a mano libera: forma 21">
            <a:extLst>
              <a:ext uri="{FF2B5EF4-FFF2-40B4-BE49-F238E27FC236}">
                <a16:creationId xmlns:a16="http://schemas.microsoft.com/office/drawing/2014/main" id="{9C0E262B-C951-22B9-9BA4-A32ED6306A15}"/>
              </a:ext>
            </a:extLst>
          </p:cNvPr>
          <p:cNvSpPr/>
          <p:nvPr/>
        </p:nvSpPr>
        <p:spPr>
          <a:xfrm rot="7257045">
            <a:off x="10742182" y="2204496"/>
            <a:ext cx="451118" cy="353601"/>
          </a:xfrm>
          <a:custGeom>
            <a:avLst/>
            <a:gdLst>
              <a:gd name="connsiteX0" fmla="*/ 0 w 464171"/>
              <a:gd name="connsiteY0" fmla="*/ 363832 h 363832"/>
              <a:gd name="connsiteX1" fmla="*/ 62346 w 464171"/>
              <a:gd name="connsiteY1" fmla="*/ 114450 h 363832"/>
              <a:gd name="connsiteX2" fmla="*/ 311727 w 464171"/>
              <a:gd name="connsiteY2" fmla="*/ 150 h 363832"/>
              <a:gd name="connsiteX3" fmla="*/ 436418 w 464171"/>
              <a:gd name="connsiteY3" fmla="*/ 93669 h 363832"/>
              <a:gd name="connsiteX4" fmla="*/ 457200 w 464171"/>
              <a:gd name="connsiteY4" fmla="*/ 239141 h 363832"/>
              <a:gd name="connsiteX5" fmla="*/ 342900 w 464171"/>
              <a:gd name="connsiteY5" fmla="*/ 353441 h 363832"/>
              <a:gd name="connsiteX6" fmla="*/ 176646 w 464171"/>
              <a:gd name="connsiteY6" fmla="*/ 332659 h 363832"/>
              <a:gd name="connsiteX7" fmla="*/ 145473 w 464171"/>
              <a:gd name="connsiteY7" fmla="*/ 218359 h 363832"/>
              <a:gd name="connsiteX8" fmla="*/ 270164 w 464171"/>
              <a:gd name="connsiteY8" fmla="*/ 124841 h 363832"/>
              <a:gd name="connsiteX9" fmla="*/ 342900 w 464171"/>
              <a:gd name="connsiteY9" fmla="*/ 197578 h 363832"/>
              <a:gd name="connsiteX10" fmla="*/ 342900 w 464171"/>
              <a:gd name="connsiteY10" fmla="*/ 228750 h 363832"/>
              <a:gd name="connsiteX11" fmla="*/ 259773 w 464171"/>
              <a:gd name="connsiteY11" fmla="*/ 228750 h 363832"/>
              <a:gd name="connsiteX12" fmla="*/ 290946 w 464171"/>
              <a:gd name="connsiteY12" fmla="*/ 218359 h 3638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464171" h="363832">
                <a:moveTo>
                  <a:pt x="0" y="363832"/>
                </a:moveTo>
                <a:cubicBezTo>
                  <a:pt x="5196" y="269448"/>
                  <a:pt x="10392" y="175064"/>
                  <a:pt x="62346" y="114450"/>
                </a:cubicBezTo>
                <a:cubicBezTo>
                  <a:pt x="114300" y="53836"/>
                  <a:pt x="249382" y="3613"/>
                  <a:pt x="311727" y="150"/>
                </a:cubicBezTo>
                <a:cubicBezTo>
                  <a:pt x="374072" y="-3313"/>
                  <a:pt x="412172" y="53837"/>
                  <a:pt x="436418" y="93669"/>
                </a:cubicBezTo>
                <a:cubicBezTo>
                  <a:pt x="460664" y="133501"/>
                  <a:pt x="472786" y="195846"/>
                  <a:pt x="457200" y="239141"/>
                </a:cubicBezTo>
                <a:cubicBezTo>
                  <a:pt x="441614" y="282436"/>
                  <a:pt x="389659" y="337855"/>
                  <a:pt x="342900" y="353441"/>
                </a:cubicBezTo>
                <a:cubicBezTo>
                  <a:pt x="296141" y="369027"/>
                  <a:pt x="209550" y="355173"/>
                  <a:pt x="176646" y="332659"/>
                </a:cubicBezTo>
                <a:cubicBezTo>
                  <a:pt x="143742" y="310145"/>
                  <a:pt x="129887" y="252995"/>
                  <a:pt x="145473" y="218359"/>
                </a:cubicBezTo>
                <a:cubicBezTo>
                  <a:pt x="161059" y="183723"/>
                  <a:pt x="237260" y="128304"/>
                  <a:pt x="270164" y="124841"/>
                </a:cubicBezTo>
                <a:cubicBezTo>
                  <a:pt x="303068" y="121378"/>
                  <a:pt x="342900" y="197578"/>
                  <a:pt x="342900" y="197578"/>
                </a:cubicBezTo>
                <a:cubicBezTo>
                  <a:pt x="355023" y="214896"/>
                  <a:pt x="356755" y="223555"/>
                  <a:pt x="342900" y="228750"/>
                </a:cubicBezTo>
                <a:cubicBezTo>
                  <a:pt x="329045" y="233945"/>
                  <a:pt x="268432" y="230482"/>
                  <a:pt x="259773" y="228750"/>
                </a:cubicBezTo>
                <a:cubicBezTo>
                  <a:pt x="251114" y="227018"/>
                  <a:pt x="271030" y="222688"/>
                  <a:pt x="290946" y="218359"/>
                </a:cubicBezTo>
              </a:path>
            </a:pathLst>
          </a:cu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1749"/>
          </a:p>
        </p:txBody>
      </p:sp>
      <p:sp>
        <p:nvSpPr>
          <p:cNvPr id="23" name="Figura a mano libera: forma 22">
            <a:extLst>
              <a:ext uri="{FF2B5EF4-FFF2-40B4-BE49-F238E27FC236}">
                <a16:creationId xmlns:a16="http://schemas.microsoft.com/office/drawing/2014/main" id="{9D94A15E-5690-B83F-BC1F-DE23919ED5CC}"/>
              </a:ext>
            </a:extLst>
          </p:cNvPr>
          <p:cNvSpPr/>
          <p:nvPr/>
        </p:nvSpPr>
        <p:spPr>
          <a:xfrm rot="19158006">
            <a:off x="8663823" y="2146676"/>
            <a:ext cx="334338" cy="293206"/>
          </a:xfrm>
          <a:custGeom>
            <a:avLst/>
            <a:gdLst>
              <a:gd name="connsiteX0" fmla="*/ 0 w 464171"/>
              <a:gd name="connsiteY0" fmla="*/ 363832 h 363832"/>
              <a:gd name="connsiteX1" fmla="*/ 62346 w 464171"/>
              <a:gd name="connsiteY1" fmla="*/ 114450 h 363832"/>
              <a:gd name="connsiteX2" fmla="*/ 311727 w 464171"/>
              <a:gd name="connsiteY2" fmla="*/ 150 h 363832"/>
              <a:gd name="connsiteX3" fmla="*/ 436418 w 464171"/>
              <a:gd name="connsiteY3" fmla="*/ 93669 h 363832"/>
              <a:gd name="connsiteX4" fmla="*/ 457200 w 464171"/>
              <a:gd name="connsiteY4" fmla="*/ 239141 h 363832"/>
              <a:gd name="connsiteX5" fmla="*/ 342900 w 464171"/>
              <a:gd name="connsiteY5" fmla="*/ 353441 h 363832"/>
              <a:gd name="connsiteX6" fmla="*/ 176646 w 464171"/>
              <a:gd name="connsiteY6" fmla="*/ 332659 h 363832"/>
              <a:gd name="connsiteX7" fmla="*/ 145473 w 464171"/>
              <a:gd name="connsiteY7" fmla="*/ 218359 h 363832"/>
              <a:gd name="connsiteX8" fmla="*/ 270164 w 464171"/>
              <a:gd name="connsiteY8" fmla="*/ 124841 h 363832"/>
              <a:gd name="connsiteX9" fmla="*/ 342900 w 464171"/>
              <a:gd name="connsiteY9" fmla="*/ 197578 h 363832"/>
              <a:gd name="connsiteX10" fmla="*/ 342900 w 464171"/>
              <a:gd name="connsiteY10" fmla="*/ 228750 h 363832"/>
              <a:gd name="connsiteX11" fmla="*/ 259773 w 464171"/>
              <a:gd name="connsiteY11" fmla="*/ 228750 h 363832"/>
              <a:gd name="connsiteX12" fmla="*/ 290946 w 464171"/>
              <a:gd name="connsiteY12" fmla="*/ 218359 h 3638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464171" h="363832">
                <a:moveTo>
                  <a:pt x="0" y="363832"/>
                </a:moveTo>
                <a:cubicBezTo>
                  <a:pt x="5196" y="269448"/>
                  <a:pt x="10392" y="175064"/>
                  <a:pt x="62346" y="114450"/>
                </a:cubicBezTo>
                <a:cubicBezTo>
                  <a:pt x="114300" y="53836"/>
                  <a:pt x="249382" y="3613"/>
                  <a:pt x="311727" y="150"/>
                </a:cubicBezTo>
                <a:cubicBezTo>
                  <a:pt x="374072" y="-3313"/>
                  <a:pt x="412172" y="53837"/>
                  <a:pt x="436418" y="93669"/>
                </a:cubicBezTo>
                <a:cubicBezTo>
                  <a:pt x="460664" y="133501"/>
                  <a:pt x="472786" y="195846"/>
                  <a:pt x="457200" y="239141"/>
                </a:cubicBezTo>
                <a:cubicBezTo>
                  <a:pt x="441614" y="282436"/>
                  <a:pt x="389659" y="337855"/>
                  <a:pt x="342900" y="353441"/>
                </a:cubicBezTo>
                <a:cubicBezTo>
                  <a:pt x="296141" y="369027"/>
                  <a:pt x="209550" y="355173"/>
                  <a:pt x="176646" y="332659"/>
                </a:cubicBezTo>
                <a:cubicBezTo>
                  <a:pt x="143742" y="310145"/>
                  <a:pt x="129887" y="252995"/>
                  <a:pt x="145473" y="218359"/>
                </a:cubicBezTo>
                <a:cubicBezTo>
                  <a:pt x="161059" y="183723"/>
                  <a:pt x="237260" y="128304"/>
                  <a:pt x="270164" y="124841"/>
                </a:cubicBezTo>
                <a:cubicBezTo>
                  <a:pt x="303068" y="121378"/>
                  <a:pt x="342900" y="197578"/>
                  <a:pt x="342900" y="197578"/>
                </a:cubicBezTo>
                <a:cubicBezTo>
                  <a:pt x="355023" y="214896"/>
                  <a:pt x="356755" y="223555"/>
                  <a:pt x="342900" y="228750"/>
                </a:cubicBezTo>
                <a:cubicBezTo>
                  <a:pt x="329045" y="233945"/>
                  <a:pt x="268432" y="230482"/>
                  <a:pt x="259773" y="228750"/>
                </a:cubicBezTo>
                <a:cubicBezTo>
                  <a:pt x="251114" y="227018"/>
                  <a:pt x="271030" y="222688"/>
                  <a:pt x="290946" y="218359"/>
                </a:cubicBezTo>
              </a:path>
            </a:pathLst>
          </a:cu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1749"/>
          </a:p>
        </p:txBody>
      </p:sp>
      <p:sp>
        <p:nvSpPr>
          <p:cNvPr id="24" name="Figura a mano libera: forma 23">
            <a:extLst>
              <a:ext uri="{FF2B5EF4-FFF2-40B4-BE49-F238E27FC236}">
                <a16:creationId xmlns:a16="http://schemas.microsoft.com/office/drawing/2014/main" id="{D36F507C-5983-DEF9-837D-D8263A549942}"/>
              </a:ext>
            </a:extLst>
          </p:cNvPr>
          <p:cNvSpPr/>
          <p:nvPr/>
        </p:nvSpPr>
        <p:spPr>
          <a:xfrm rot="4089735">
            <a:off x="10069961" y="3004544"/>
            <a:ext cx="451118" cy="353601"/>
          </a:xfrm>
          <a:custGeom>
            <a:avLst/>
            <a:gdLst>
              <a:gd name="connsiteX0" fmla="*/ 0 w 464171"/>
              <a:gd name="connsiteY0" fmla="*/ 363832 h 363832"/>
              <a:gd name="connsiteX1" fmla="*/ 62346 w 464171"/>
              <a:gd name="connsiteY1" fmla="*/ 114450 h 363832"/>
              <a:gd name="connsiteX2" fmla="*/ 311727 w 464171"/>
              <a:gd name="connsiteY2" fmla="*/ 150 h 363832"/>
              <a:gd name="connsiteX3" fmla="*/ 436418 w 464171"/>
              <a:gd name="connsiteY3" fmla="*/ 93669 h 363832"/>
              <a:gd name="connsiteX4" fmla="*/ 457200 w 464171"/>
              <a:gd name="connsiteY4" fmla="*/ 239141 h 363832"/>
              <a:gd name="connsiteX5" fmla="*/ 342900 w 464171"/>
              <a:gd name="connsiteY5" fmla="*/ 353441 h 363832"/>
              <a:gd name="connsiteX6" fmla="*/ 176646 w 464171"/>
              <a:gd name="connsiteY6" fmla="*/ 332659 h 363832"/>
              <a:gd name="connsiteX7" fmla="*/ 145473 w 464171"/>
              <a:gd name="connsiteY7" fmla="*/ 218359 h 363832"/>
              <a:gd name="connsiteX8" fmla="*/ 270164 w 464171"/>
              <a:gd name="connsiteY8" fmla="*/ 124841 h 363832"/>
              <a:gd name="connsiteX9" fmla="*/ 342900 w 464171"/>
              <a:gd name="connsiteY9" fmla="*/ 197578 h 363832"/>
              <a:gd name="connsiteX10" fmla="*/ 342900 w 464171"/>
              <a:gd name="connsiteY10" fmla="*/ 228750 h 363832"/>
              <a:gd name="connsiteX11" fmla="*/ 259773 w 464171"/>
              <a:gd name="connsiteY11" fmla="*/ 228750 h 363832"/>
              <a:gd name="connsiteX12" fmla="*/ 290946 w 464171"/>
              <a:gd name="connsiteY12" fmla="*/ 218359 h 3638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464171" h="363832">
                <a:moveTo>
                  <a:pt x="0" y="363832"/>
                </a:moveTo>
                <a:cubicBezTo>
                  <a:pt x="5196" y="269448"/>
                  <a:pt x="10392" y="175064"/>
                  <a:pt x="62346" y="114450"/>
                </a:cubicBezTo>
                <a:cubicBezTo>
                  <a:pt x="114300" y="53836"/>
                  <a:pt x="249382" y="3613"/>
                  <a:pt x="311727" y="150"/>
                </a:cubicBezTo>
                <a:cubicBezTo>
                  <a:pt x="374072" y="-3313"/>
                  <a:pt x="412172" y="53837"/>
                  <a:pt x="436418" y="93669"/>
                </a:cubicBezTo>
                <a:cubicBezTo>
                  <a:pt x="460664" y="133501"/>
                  <a:pt x="472786" y="195846"/>
                  <a:pt x="457200" y="239141"/>
                </a:cubicBezTo>
                <a:cubicBezTo>
                  <a:pt x="441614" y="282436"/>
                  <a:pt x="389659" y="337855"/>
                  <a:pt x="342900" y="353441"/>
                </a:cubicBezTo>
                <a:cubicBezTo>
                  <a:pt x="296141" y="369027"/>
                  <a:pt x="209550" y="355173"/>
                  <a:pt x="176646" y="332659"/>
                </a:cubicBezTo>
                <a:cubicBezTo>
                  <a:pt x="143742" y="310145"/>
                  <a:pt x="129887" y="252995"/>
                  <a:pt x="145473" y="218359"/>
                </a:cubicBezTo>
                <a:cubicBezTo>
                  <a:pt x="161059" y="183723"/>
                  <a:pt x="237260" y="128304"/>
                  <a:pt x="270164" y="124841"/>
                </a:cubicBezTo>
                <a:cubicBezTo>
                  <a:pt x="303068" y="121378"/>
                  <a:pt x="342900" y="197578"/>
                  <a:pt x="342900" y="197578"/>
                </a:cubicBezTo>
                <a:cubicBezTo>
                  <a:pt x="355023" y="214896"/>
                  <a:pt x="356755" y="223555"/>
                  <a:pt x="342900" y="228750"/>
                </a:cubicBezTo>
                <a:cubicBezTo>
                  <a:pt x="329045" y="233945"/>
                  <a:pt x="268432" y="230482"/>
                  <a:pt x="259773" y="228750"/>
                </a:cubicBezTo>
                <a:cubicBezTo>
                  <a:pt x="251114" y="227018"/>
                  <a:pt x="271030" y="222688"/>
                  <a:pt x="290946" y="218359"/>
                </a:cubicBezTo>
              </a:path>
            </a:pathLst>
          </a:cu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1749"/>
          </a:p>
        </p:txBody>
      </p:sp>
      <p:sp>
        <p:nvSpPr>
          <p:cNvPr id="25" name="Figura a mano libera: forma 24">
            <a:extLst>
              <a:ext uri="{FF2B5EF4-FFF2-40B4-BE49-F238E27FC236}">
                <a16:creationId xmlns:a16="http://schemas.microsoft.com/office/drawing/2014/main" id="{740A9847-94B4-BCA6-06D1-A421C35A90BC}"/>
              </a:ext>
            </a:extLst>
          </p:cNvPr>
          <p:cNvSpPr/>
          <p:nvPr/>
        </p:nvSpPr>
        <p:spPr>
          <a:xfrm rot="15350471">
            <a:off x="6765677" y="3021614"/>
            <a:ext cx="237547" cy="191816"/>
          </a:xfrm>
          <a:custGeom>
            <a:avLst/>
            <a:gdLst>
              <a:gd name="connsiteX0" fmla="*/ 0 w 464171"/>
              <a:gd name="connsiteY0" fmla="*/ 363832 h 363832"/>
              <a:gd name="connsiteX1" fmla="*/ 62346 w 464171"/>
              <a:gd name="connsiteY1" fmla="*/ 114450 h 363832"/>
              <a:gd name="connsiteX2" fmla="*/ 311727 w 464171"/>
              <a:gd name="connsiteY2" fmla="*/ 150 h 363832"/>
              <a:gd name="connsiteX3" fmla="*/ 436418 w 464171"/>
              <a:gd name="connsiteY3" fmla="*/ 93669 h 363832"/>
              <a:gd name="connsiteX4" fmla="*/ 457200 w 464171"/>
              <a:gd name="connsiteY4" fmla="*/ 239141 h 363832"/>
              <a:gd name="connsiteX5" fmla="*/ 342900 w 464171"/>
              <a:gd name="connsiteY5" fmla="*/ 353441 h 363832"/>
              <a:gd name="connsiteX6" fmla="*/ 176646 w 464171"/>
              <a:gd name="connsiteY6" fmla="*/ 332659 h 363832"/>
              <a:gd name="connsiteX7" fmla="*/ 145473 w 464171"/>
              <a:gd name="connsiteY7" fmla="*/ 218359 h 363832"/>
              <a:gd name="connsiteX8" fmla="*/ 270164 w 464171"/>
              <a:gd name="connsiteY8" fmla="*/ 124841 h 363832"/>
              <a:gd name="connsiteX9" fmla="*/ 342900 w 464171"/>
              <a:gd name="connsiteY9" fmla="*/ 197578 h 363832"/>
              <a:gd name="connsiteX10" fmla="*/ 342900 w 464171"/>
              <a:gd name="connsiteY10" fmla="*/ 228750 h 363832"/>
              <a:gd name="connsiteX11" fmla="*/ 259773 w 464171"/>
              <a:gd name="connsiteY11" fmla="*/ 228750 h 363832"/>
              <a:gd name="connsiteX12" fmla="*/ 290946 w 464171"/>
              <a:gd name="connsiteY12" fmla="*/ 218359 h 3638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464171" h="363832">
                <a:moveTo>
                  <a:pt x="0" y="363832"/>
                </a:moveTo>
                <a:cubicBezTo>
                  <a:pt x="5196" y="269448"/>
                  <a:pt x="10392" y="175064"/>
                  <a:pt x="62346" y="114450"/>
                </a:cubicBezTo>
                <a:cubicBezTo>
                  <a:pt x="114300" y="53836"/>
                  <a:pt x="249382" y="3613"/>
                  <a:pt x="311727" y="150"/>
                </a:cubicBezTo>
                <a:cubicBezTo>
                  <a:pt x="374072" y="-3313"/>
                  <a:pt x="412172" y="53837"/>
                  <a:pt x="436418" y="93669"/>
                </a:cubicBezTo>
                <a:cubicBezTo>
                  <a:pt x="460664" y="133501"/>
                  <a:pt x="472786" y="195846"/>
                  <a:pt x="457200" y="239141"/>
                </a:cubicBezTo>
                <a:cubicBezTo>
                  <a:pt x="441614" y="282436"/>
                  <a:pt x="389659" y="337855"/>
                  <a:pt x="342900" y="353441"/>
                </a:cubicBezTo>
                <a:cubicBezTo>
                  <a:pt x="296141" y="369027"/>
                  <a:pt x="209550" y="355173"/>
                  <a:pt x="176646" y="332659"/>
                </a:cubicBezTo>
                <a:cubicBezTo>
                  <a:pt x="143742" y="310145"/>
                  <a:pt x="129887" y="252995"/>
                  <a:pt x="145473" y="218359"/>
                </a:cubicBezTo>
                <a:cubicBezTo>
                  <a:pt x="161059" y="183723"/>
                  <a:pt x="237260" y="128304"/>
                  <a:pt x="270164" y="124841"/>
                </a:cubicBezTo>
                <a:cubicBezTo>
                  <a:pt x="303068" y="121378"/>
                  <a:pt x="342900" y="197578"/>
                  <a:pt x="342900" y="197578"/>
                </a:cubicBezTo>
                <a:cubicBezTo>
                  <a:pt x="355023" y="214896"/>
                  <a:pt x="356755" y="223555"/>
                  <a:pt x="342900" y="228750"/>
                </a:cubicBezTo>
                <a:cubicBezTo>
                  <a:pt x="329045" y="233945"/>
                  <a:pt x="268432" y="230482"/>
                  <a:pt x="259773" y="228750"/>
                </a:cubicBezTo>
                <a:cubicBezTo>
                  <a:pt x="251114" y="227018"/>
                  <a:pt x="271030" y="222688"/>
                  <a:pt x="290946" y="218359"/>
                </a:cubicBezTo>
              </a:path>
            </a:pathLst>
          </a:cu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1749"/>
          </a:p>
        </p:txBody>
      </p:sp>
      <p:sp>
        <p:nvSpPr>
          <p:cNvPr id="26" name="Figura a mano libera: forma 25">
            <a:extLst>
              <a:ext uri="{FF2B5EF4-FFF2-40B4-BE49-F238E27FC236}">
                <a16:creationId xmlns:a16="http://schemas.microsoft.com/office/drawing/2014/main" id="{F90DD778-285E-5980-9D56-107C18073896}"/>
              </a:ext>
            </a:extLst>
          </p:cNvPr>
          <p:cNvSpPr/>
          <p:nvPr/>
        </p:nvSpPr>
        <p:spPr>
          <a:xfrm rot="9277550">
            <a:off x="7009774" y="3775530"/>
            <a:ext cx="237547" cy="191816"/>
          </a:xfrm>
          <a:custGeom>
            <a:avLst/>
            <a:gdLst>
              <a:gd name="connsiteX0" fmla="*/ 0 w 464171"/>
              <a:gd name="connsiteY0" fmla="*/ 363832 h 363832"/>
              <a:gd name="connsiteX1" fmla="*/ 62346 w 464171"/>
              <a:gd name="connsiteY1" fmla="*/ 114450 h 363832"/>
              <a:gd name="connsiteX2" fmla="*/ 311727 w 464171"/>
              <a:gd name="connsiteY2" fmla="*/ 150 h 363832"/>
              <a:gd name="connsiteX3" fmla="*/ 436418 w 464171"/>
              <a:gd name="connsiteY3" fmla="*/ 93669 h 363832"/>
              <a:gd name="connsiteX4" fmla="*/ 457200 w 464171"/>
              <a:gd name="connsiteY4" fmla="*/ 239141 h 363832"/>
              <a:gd name="connsiteX5" fmla="*/ 342900 w 464171"/>
              <a:gd name="connsiteY5" fmla="*/ 353441 h 363832"/>
              <a:gd name="connsiteX6" fmla="*/ 176646 w 464171"/>
              <a:gd name="connsiteY6" fmla="*/ 332659 h 363832"/>
              <a:gd name="connsiteX7" fmla="*/ 145473 w 464171"/>
              <a:gd name="connsiteY7" fmla="*/ 218359 h 363832"/>
              <a:gd name="connsiteX8" fmla="*/ 270164 w 464171"/>
              <a:gd name="connsiteY8" fmla="*/ 124841 h 363832"/>
              <a:gd name="connsiteX9" fmla="*/ 342900 w 464171"/>
              <a:gd name="connsiteY9" fmla="*/ 197578 h 363832"/>
              <a:gd name="connsiteX10" fmla="*/ 342900 w 464171"/>
              <a:gd name="connsiteY10" fmla="*/ 228750 h 363832"/>
              <a:gd name="connsiteX11" fmla="*/ 259773 w 464171"/>
              <a:gd name="connsiteY11" fmla="*/ 228750 h 363832"/>
              <a:gd name="connsiteX12" fmla="*/ 290946 w 464171"/>
              <a:gd name="connsiteY12" fmla="*/ 218359 h 3638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464171" h="363832">
                <a:moveTo>
                  <a:pt x="0" y="363832"/>
                </a:moveTo>
                <a:cubicBezTo>
                  <a:pt x="5196" y="269448"/>
                  <a:pt x="10392" y="175064"/>
                  <a:pt x="62346" y="114450"/>
                </a:cubicBezTo>
                <a:cubicBezTo>
                  <a:pt x="114300" y="53836"/>
                  <a:pt x="249382" y="3613"/>
                  <a:pt x="311727" y="150"/>
                </a:cubicBezTo>
                <a:cubicBezTo>
                  <a:pt x="374072" y="-3313"/>
                  <a:pt x="412172" y="53837"/>
                  <a:pt x="436418" y="93669"/>
                </a:cubicBezTo>
                <a:cubicBezTo>
                  <a:pt x="460664" y="133501"/>
                  <a:pt x="472786" y="195846"/>
                  <a:pt x="457200" y="239141"/>
                </a:cubicBezTo>
                <a:cubicBezTo>
                  <a:pt x="441614" y="282436"/>
                  <a:pt x="389659" y="337855"/>
                  <a:pt x="342900" y="353441"/>
                </a:cubicBezTo>
                <a:cubicBezTo>
                  <a:pt x="296141" y="369027"/>
                  <a:pt x="209550" y="355173"/>
                  <a:pt x="176646" y="332659"/>
                </a:cubicBezTo>
                <a:cubicBezTo>
                  <a:pt x="143742" y="310145"/>
                  <a:pt x="129887" y="252995"/>
                  <a:pt x="145473" y="218359"/>
                </a:cubicBezTo>
                <a:cubicBezTo>
                  <a:pt x="161059" y="183723"/>
                  <a:pt x="237260" y="128304"/>
                  <a:pt x="270164" y="124841"/>
                </a:cubicBezTo>
                <a:cubicBezTo>
                  <a:pt x="303068" y="121378"/>
                  <a:pt x="342900" y="197578"/>
                  <a:pt x="342900" y="197578"/>
                </a:cubicBezTo>
                <a:cubicBezTo>
                  <a:pt x="355023" y="214896"/>
                  <a:pt x="356755" y="223555"/>
                  <a:pt x="342900" y="228750"/>
                </a:cubicBezTo>
                <a:cubicBezTo>
                  <a:pt x="329045" y="233945"/>
                  <a:pt x="268432" y="230482"/>
                  <a:pt x="259773" y="228750"/>
                </a:cubicBezTo>
                <a:cubicBezTo>
                  <a:pt x="251114" y="227018"/>
                  <a:pt x="271030" y="222688"/>
                  <a:pt x="290946" y="218359"/>
                </a:cubicBezTo>
              </a:path>
            </a:pathLst>
          </a:cu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1749"/>
          </a:p>
        </p:txBody>
      </p:sp>
      <p:sp>
        <p:nvSpPr>
          <p:cNvPr id="27" name="Figura a mano libera: forma 26">
            <a:extLst>
              <a:ext uri="{FF2B5EF4-FFF2-40B4-BE49-F238E27FC236}">
                <a16:creationId xmlns:a16="http://schemas.microsoft.com/office/drawing/2014/main" id="{92EE2A17-BD30-BDF6-3F18-CBDD3643015A}"/>
              </a:ext>
            </a:extLst>
          </p:cNvPr>
          <p:cNvSpPr/>
          <p:nvPr/>
        </p:nvSpPr>
        <p:spPr>
          <a:xfrm rot="8735563">
            <a:off x="7310376" y="2464348"/>
            <a:ext cx="237547" cy="191816"/>
          </a:xfrm>
          <a:custGeom>
            <a:avLst/>
            <a:gdLst>
              <a:gd name="connsiteX0" fmla="*/ 0 w 464171"/>
              <a:gd name="connsiteY0" fmla="*/ 363832 h 363832"/>
              <a:gd name="connsiteX1" fmla="*/ 62346 w 464171"/>
              <a:gd name="connsiteY1" fmla="*/ 114450 h 363832"/>
              <a:gd name="connsiteX2" fmla="*/ 311727 w 464171"/>
              <a:gd name="connsiteY2" fmla="*/ 150 h 363832"/>
              <a:gd name="connsiteX3" fmla="*/ 436418 w 464171"/>
              <a:gd name="connsiteY3" fmla="*/ 93669 h 363832"/>
              <a:gd name="connsiteX4" fmla="*/ 457200 w 464171"/>
              <a:gd name="connsiteY4" fmla="*/ 239141 h 363832"/>
              <a:gd name="connsiteX5" fmla="*/ 342900 w 464171"/>
              <a:gd name="connsiteY5" fmla="*/ 353441 h 363832"/>
              <a:gd name="connsiteX6" fmla="*/ 176646 w 464171"/>
              <a:gd name="connsiteY6" fmla="*/ 332659 h 363832"/>
              <a:gd name="connsiteX7" fmla="*/ 145473 w 464171"/>
              <a:gd name="connsiteY7" fmla="*/ 218359 h 363832"/>
              <a:gd name="connsiteX8" fmla="*/ 270164 w 464171"/>
              <a:gd name="connsiteY8" fmla="*/ 124841 h 363832"/>
              <a:gd name="connsiteX9" fmla="*/ 342900 w 464171"/>
              <a:gd name="connsiteY9" fmla="*/ 197578 h 363832"/>
              <a:gd name="connsiteX10" fmla="*/ 342900 w 464171"/>
              <a:gd name="connsiteY10" fmla="*/ 228750 h 363832"/>
              <a:gd name="connsiteX11" fmla="*/ 259773 w 464171"/>
              <a:gd name="connsiteY11" fmla="*/ 228750 h 363832"/>
              <a:gd name="connsiteX12" fmla="*/ 290946 w 464171"/>
              <a:gd name="connsiteY12" fmla="*/ 218359 h 3638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464171" h="363832">
                <a:moveTo>
                  <a:pt x="0" y="363832"/>
                </a:moveTo>
                <a:cubicBezTo>
                  <a:pt x="5196" y="269448"/>
                  <a:pt x="10392" y="175064"/>
                  <a:pt x="62346" y="114450"/>
                </a:cubicBezTo>
                <a:cubicBezTo>
                  <a:pt x="114300" y="53836"/>
                  <a:pt x="249382" y="3613"/>
                  <a:pt x="311727" y="150"/>
                </a:cubicBezTo>
                <a:cubicBezTo>
                  <a:pt x="374072" y="-3313"/>
                  <a:pt x="412172" y="53837"/>
                  <a:pt x="436418" y="93669"/>
                </a:cubicBezTo>
                <a:cubicBezTo>
                  <a:pt x="460664" y="133501"/>
                  <a:pt x="472786" y="195846"/>
                  <a:pt x="457200" y="239141"/>
                </a:cubicBezTo>
                <a:cubicBezTo>
                  <a:pt x="441614" y="282436"/>
                  <a:pt x="389659" y="337855"/>
                  <a:pt x="342900" y="353441"/>
                </a:cubicBezTo>
                <a:cubicBezTo>
                  <a:pt x="296141" y="369027"/>
                  <a:pt x="209550" y="355173"/>
                  <a:pt x="176646" y="332659"/>
                </a:cubicBezTo>
                <a:cubicBezTo>
                  <a:pt x="143742" y="310145"/>
                  <a:pt x="129887" y="252995"/>
                  <a:pt x="145473" y="218359"/>
                </a:cubicBezTo>
                <a:cubicBezTo>
                  <a:pt x="161059" y="183723"/>
                  <a:pt x="237260" y="128304"/>
                  <a:pt x="270164" y="124841"/>
                </a:cubicBezTo>
                <a:cubicBezTo>
                  <a:pt x="303068" y="121378"/>
                  <a:pt x="342900" y="197578"/>
                  <a:pt x="342900" y="197578"/>
                </a:cubicBezTo>
                <a:cubicBezTo>
                  <a:pt x="355023" y="214896"/>
                  <a:pt x="356755" y="223555"/>
                  <a:pt x="342900" y="228750"/>
                </a:cubicBezTo>
                <a:cubicBezTo>
                  <a:pt x="329045" y="233945"/>
                  <a:pt x="268432" y="230482"/>
                  <a:pt x="259773" y="228750"/>
                </a:cubicBezTo>
                <a:cubicBezTo>
                  <a:pt x="251114" y="227018"/>
                  <a:pt x="271030" y="222688"/>
                  <a:pt x="290946" y="218359"/>
                </a:cubicBezTo>
              </a:path>
            </a:pathLst>
          </a:cu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1749"/>
          </a:p>
        </p:txBody>
      </p:sp>
      <p:sp>
        <p:nvSpPr>
          <p:cNvPr id="28" name="Figura a mano libera: forma 27">
            <a:extLst>
              <a:ext uri="{FF2B5EF4-FFF2-40B4-BE49-F238E27FC236}">
                <a16:creationId xmlns:a16="http://schemas.microsoft.com/office/drawing/2014/main" id="{A24163FC-3B25-0078-F21F-B6306BA06810}"/>
              </a:ext>
            </a:extLst>
          </p:cNvPr>
          <p:cNvSpPr/>
          <p:nvPr/>
        </p:nvSpPr>
        <p:spPr>
          <a:xfrm rot="15350471">
            <a:off x="5159712" y="2871916"/>
            <a:ext cx="152593" cy="87375"/>
          </a:xfrm>
          <a:custGeom>
            <a:avLst/>
            <a:gdLst>
              <a:gd name="connsiteX0" fmla="*/ 0 w 464171"/>
              <a:gd name="connsiteY0" fmla="*/ 363832 h 363832"/>
              <a:gd name="connsiteX1" fmla="*/ 62346 w 464171"/>
              <a:gd name="connsiteY1" fmla="*/ 114450 h 363832"/>
              <a:gd name="connsiteX2" fmla="*/ 311727 w 464171"/>
              <a:gd name="connsiteY2" fmla="*/ 150 h 363832"/>
              <a:gd name="connsiteX3" fmla="*/ 436418 w 464171"/>
              <a:gd name="connsiteY3" fmla="*/ 93669 h 363832"/>
              <a:gd name="connsiteX4" fmla="*/ 457200 w 464171"/>
              <a:gd name="connsiteY4" fmla="*/ 239141 h 363832"/>
              <a:gd name="connsiteX5" fmla="*/ 342900 w 464171"/>
              <a:gd name="connsiteY5" fmla="*/ 353441 h 363832"/>
              <a:gd name="connsiteX6" fmla="*/ 176646 w 464171"/>
              <a:gd name="connsiteY6" fmla="*/ 332659 h 363832"/>
              <a:gd name="connsiteX7" fmla="*/ 145473 w 464171"/>
              <a:gd name="connsiteY7" fmla="*/ 218359 h 363832"/>
              <a:gd name="connsiteX8" fmla="*/ 270164 w 464171"/>
              <a:gd name="connsiteY8" fmla="*/ 124841 h 363832"/>
              <a:gd name="connsiteX9" fmla="*/ 342900 w 464171"/>
              <a:gd name="connsiteY9" fmla="*/ 197578 h 363832"/>
              <a:gd name="connsiteX10" fmla="*/ 342900 w 464171"/>
              <a:gd name="connsiteY10" fmla="*/ 228750 h 363832"/>
              <a:gd name="connsiteX11" fmla="*/ 259773 w 464171"/>
              <a:gd name="connsiteY11" fmla="*/ 228750 h 363832"/>
              <a:gd name="connsiteX12" fmla="*/ 290946 w 464171"/>
              <a:gd name="connsiteY12" fmla="*/ 218359 h 3638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464171" h="363832">
                <a:moveTo>
                  <a:pt x="0" y="363832"/>
                </a:moveTo>
                <a:cubicBezTo>
                  <a:pt x="5196" y="269448"/>
                  <a:pt x="10392" y="175064"/>
                  <a:pt x="62346" y="114450"/>
                </a:cubicBezTo>
                <a:cubicBezTo>
                  <a:pt x="114300" y="53836"/>
                  <a:pt x="249382" y="3613"/>
                  <a:pt x="311727" y="150"/>
                </a:cubicBezTo>
                <a:cubicBezTo>
                  <a:pt x="374072" y="-3313"/>
                  <a:pt x="412172" y="53837"/>
                  <a:pt x="436418" y="93669"/>
                </a:cubicBezTo>
                <a:cubicBezTo>
                  <a:pt x="460664" y="133501"/>
                  <a:pt x="472786" y="195846"/>
                  <a:pt x="457200" y="239141"/>
                </a:cubicBezTo>
                <a:cubicBezTo>
                  <a:pt x="441614" y="282436"/>
                  <a:pt x="389659" y="337855"/>
                  <a:pt x="342900" y="353441"/>
                </a:cubicBezTo>
                <a:cubicBezTo>
                  <a:pt x="296141" y="369027"/>
                  <a:pt x="209550" y="355173"/>
                  <a:pt x="176646" y="332659"/>
                </a:cubicBezTo>
                <a:cubicBezTo>
                  <a:pt x="143742" y="310145"/>
                  <a:pt x="129887" y="252995"/>
                  <a:pt x="145473" y="218359"/>
                </a:cubicBezTo>
                <a:cubicBezTo>
                  <a:pt x="161059" y="183723"/>
                  <a:pt x="237260" y="128304"/>
                  <a:pt x="270164" y="124841"/>
                </a:cubicBezTo>
                <a:cubicBezTo>
                  <a:pt x="303068" y="121378"/>
                  <a:pt x="342900" y="197578"/>
                  <a:pt x="342900" y="197578"/>
                </a:cubicBezTo>
                <a:cubicBezTo>
                  <a:pt x="355023" y="214896"/>
                  <a:pt x="356755" y="223555"/>
                  <a:pt x="342900" y="228750"/>
                </a:cubicBezTo>
                <a:cubicBezTo>
                  <a:pt x="329045" y="233945"/>
                  <a:pt x="268432" y="230482"/>
                  <a:pt x="259773" y="228750"/>
                </a:cubicBezTo>
                <a:cubicBezTo>
                  <a:pt x="251114" y="227018"/>
                  <a:pt x="271030" y="222688"/>
                  <a:pt x="290946" y="218359"/>
                </a:cubicBezTo>
              </a:path>
            </a:pathLst>
          </a:cu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1749"/>
          </a:p>
        </p:txBody>
      </p:sp>
      <p:sp>
        <p:nvSpPr>
          <p:cNvPr id="29" name="Figura a mano libera: forma 28">
            <a:extLst>
              <a:ext uri="{FF2B5EF4-FFF2-40B4-BE49-F238E27FC236}">
                <a16:creationId xmlns:a16="http://schemas.microsoft.com/office/drawing/2014/main" id="{53C1A87A-F12C-B0BA-EFBB-F423C8F70136}"/>
              </a:ext>
            </a:extLst>
          </p:cNvPr>
          <p:cNvSpPr/>
          <p:nvPr/>
        </p:nvSpPr>
        <p:spPr>
          <a:xfrm rot="15350471">
            <a:off x="5621823" y="3352857"/>
            <a:ext cx="152593" cy="87375"/>
          </a:xfrm>
          <a:custGeom>
            <a:avLst/>
            <a:gdLst>
              <a:gd name="connsiteX0" fmla="*/ 0 w 464171"/>
              <a:gd name="connsiteY0" fmla="*/ 363832 h 363832"/>
              <a:gd name="connsiteX1" fmla="*/ 62346 w 464171"/>
              <a:gd name="connsiteY1" fmla="*/ 114450 h 363832"/>
              <a:gd name="connsiteX2" fmla="*/ 311727 w 464171"/>
              <a:gd name="connsiteY2" fmla="*/ 150 h 363832"/>
              <a:gd name="connsiteX3" fmla="*/ 436418 w 464171"/>
              <a:gd name="connsiteY3" fmla="*/ 93669 h 363832"/>
              <a:gd name="connsiteX4" fmla="*/ 457200 w 464171"/>
              <a:gd name="connsiteY4" fmla="*/ 239141 h 363832"/>
              <a:gd name="connsiteX5" fmla="*/ 342900 w 464171"/>
              <a:gd name="connsiteY5" fmla="*/ 353441 h 363832"/>
              <a:gd name="connsiteX6" fmla="*/ 176646 w 464171"/>
              <a:gd name="connsiteY6" fmla="*/ 332659 h 363832"/>
              <a:gd name="connsiteX7" fmla="*/ 145473 w 464171"/>
              <a:gd name="connsiteY7" fmla="*/ 218359 h 363832"/>
              <a:gd name="connsiteX8" fmla="*/ 270164 w 464171"/>
              <a:gd name="connsiteY8" fmla="*/ 124841 h 363832"/>
              <a:gd name="connsiteX9" fmla="*/ 342900 w 464171"/>
              <a:gd name="connsiteY9" fmla="*/ 197578 h 363832"/>
              <a:gd name="connsiteX10" fmla="*/ 342900 w 464171"/>
              <a:gd name="connsiteY10" fmla="*/ 228750 h 363832"/>
              <a:gd name="connsiteX11" fmla="*/ 259773 w 464171"/>
              <a:gd name="connsiteY11" fmla="*/ 228750 h 363832"/>
              <a:gd name="connsiteX12" fmla="*/ 290946 w 464171"/>
              <a:gd name="connsiteY12" fmla="*/ 218359 h 3638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464171" h="363832">
                <a:moveTo>
                  <a:pt x="0" y="363832"/>
                </a:moveTo>
                <a:cubicBezTo>
                  <a:pt x="5196" y="269448"/>
                  <a:pt x="10392" y="175064"/>
                  <a:pt x="62346" y="114450"/>
                </a:cubicBezTo>
                <a:cubicBezTo>
                  <a:pt x="114300" y="53836"/>
                  <a:pt x="249382" y="3613"/>
                  <a:pt x="311727" y="150"/>
                </a:cubicBezTo>
                <a:cubicBezTo>
                  <a:pt x="374072" y="-3313"/>
                  <a:pt x="412172" y="53837"/>
                  <a:pt x="436418" y="93669"/>
                </a:cubicBezTo>
                <a:cubicBezTo>
                  <a:pt x="460664" y="133501"/>
                  <a:pt x="472786" y="195846"/>
                  <a:pt x="457200" y="239141"/>
                </a:cubicBezTo>
                <a:cubicBezTo>
                  <a:pt x="441614" y="282436"/>
                  <a:pt x="389659" y="337855"/>
                  <a:pt x="342900" y="353441"/>
                </a:cubicBezTo>
                <a:cubicBezTo>
                  <a:pt x="296141" y="369027"/>
                  <a:pt x="209550" y="355173"/>
                  <a:pt x="176646" y="332659"/>
                </a:cubicBezTo>
                <a:cubicBezTo>
                  <a:pt x="143742" y="310145"/>
                  <a:pt x="129887" y="252995"/>
                  <a:pt x="145473" y="218359"/>
                </a:cubicBezTo>
                <a:cubicBezTo>
                  <a:pt x="161059" y="183723"/>
                  <a:pt x="237260" y="128304"/>
                  <a:pt x="270164" y="124841"/>
                </a:cubicBezTo>
                <a:cubicBezTo>
                  <a:pt x="303068" y="121378"/>
                  <a:pt x="342900" y="197578"/>
                  <a:pt x="342900" y="197578"/>
                </a:cubicBezTo>
                <a:cubicBezTo>
                  <a:pt x="355023" y="214896"/>
                  <a:pt x="356755" y="223555"/>
                  <a:pt x="342900" y="228750"/>
                </a:cubicBezTo>
                <a:cubicBezTo>
                  <a:pt x="329045" y="233945"/>
                  <a:pt x="268432" y="230482"/>
                  <a:pt x="259773" y="228750"/>
                </a:cubicBezTo>
                <a:cubicBezTo>
                  <a:pt x="251114" y="227018"/>
                  <a:pt x="271030" y="222688"/>
                  <a:pt x="290946" y="218359"/>
                </a:cubicBezTo>
              </a:path>
            </a:pathLst>
          </a:cu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1749"/>
          </a:p>
        </p:txBody>
      </p:sp>
      <p:sp>
        <p:nvSpPr>
          <p:cNvPr id="30" name="Figura a mano libera: forma 29">
            <a:extLst>
              <a:ext uri="{FF2B5EF4-FFF2-40B4-BE49-F238E27FC236}">
                <a16:creationId xmlns:a16="http://schemas.microsoft.com/office/drawing/2014/main" id="{02634B7C-AEFB-E69B-32CB-80699C7B953E}"/>
              </a:ext>
            </a:extLst>
          </p:cNvPr>
          <p:cNvSpPr/>
          <p:nvPr/>
        </p:nvSpPr>
        <p:spPr>
          <a:xfrm rot="15350471">
            <a:off x="5064798" y="3646942"/>
            <a:ext cx="152593" cy="87375"/>
          </a:xfrm>
          <a:custGeom>
            <a:avLst/>
            <a:gdLst>
              <a:gd name="connsiteX0" fmla="*/ 0 w 464171"/>
              <a:gd name="connsiteY0" fmla="*/ 363832 h 363832"/>
              <a:gd name="connsiteX1" fmla="*/ 62346 w 464171"/>
              <a:gd name="connsiteY1" fmla="*/ 114450 h 363832"/>
              <a:gd name="connsiteX2" fmla="*/ 311727 w 464171"/>
              <a:gd name="connsiteY2" fmla="*/ 150 h 363832"/>
              <a:gd name="connsiteX3" fmla="*/ 436418 w 464171"/>
              <a:gd name="connsiteY3" fmla="*/ 93669 h 363832"/>
              <a:gd name="connsiteX4" fmla="*/ 457200 w 464171"/>
              <a:gd name="connsiteY4" fmla="*/ 239141 h 363832"/>
              <a:gd name="connsiteX5" fmla="*/ 342900 w 464171"/>
              <a:gd name="connsiteY5" fmla="*/ 353441 h 363832"/>
              <a:gd name="connsiteX6" fmla="*/ 176646 w 464171"/>
              <a:gd name="connsiteY6" fmla="*/ 332659 h 363832"/>
              <a:gd name="connsiteX7" fmla="*/ 145473 w 464171"/>
              <a:gd name="connsiteY7" fmla="*/ 218359 h 363832"/>
              <a:gd name="connsiteX8" fmla="*/ 270164 w 464171"/>
              <a:gd name="connsiteY8" fmla="*/ 124841 h 363832"/>
              <a:gd name="connsiteX9" fmla="*/ 342900 w 464171"/>
              <a:gd name="connsiteY9" fmla="*/ 197578 h 363832"/>
              <a:gd name="connsiteX10" fmla="*/ 342900 w 464171"/>
              <a:gd name="connsiteY10" fmla="*/ 228750 h 363832"/>
              <a:gd name="connsiteX11" fmla="*/ 259773 w 464171"/>
              <a:gd name="connsiteY11" fmla="*/ 228750 h 363832"/>
              <a:gd name="connsiteX12" fmla="*/ 290946 w 464171"/>
              <a:gd name="connsiteY12" fmla="*/ 218359 h 3638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464171" h="363832">
                <a:moveTo>
                  <a:pt x="0" y="363832"/>
                </a:moveTo>
                <a:cubicBezTo>
                  <a:pt x="5196" y="269448"/>
                  <a:pt x="10392" y="175064"/>
                  <a:pt x="62346" y="114450"/>
                </a:cubicBezTo>
                <a:cubicBezTo>
                  <a:pt x="114300" y="53836"/>
                  <a:pt x="249382" y="3613"/>
                  <a:pt x="311727" y="150"/>
                </a:cubicBezTo>
                <a:cubicBezTo>
                  <a:pt x="374072" y="-3313"/>
                  <a:pt x="412172" y="53837"/>
                  <a:pt x="436418" y="93669"/>
                </a:cubicBezTo>
                <a:cubicBezTo>
                  <a:pt x="460664" y="133501"/>
                  <a:pt x="472786" y="195846"/>
                  <a:pt x="457200" y="239141"/>
                </a:cubicBezTo>
                <a:cubicBezTo>
                  <a:pt x="441614" y="282436"/>
                  <a:pt x="389659" y="337855"/>
                  <a:pt x="342900" y="353441"/>
                </a:cubicBezTo>
                <a:cubicBezTo>
                  <a:pt x="296141" y="369027"/>
                  <a:pt x="209550" y="355173"/>
                  <a:pt x="176646" y="332659"/>
                </a:cubicBezTo>
                <a:cubicBezTo>
                  <a:pt x="143742" y="310145"/>
                  <a:pt x="129887" y="252995"/>
                  <a:pt x="145473" y="218359"/>
                </a:cubicBezTo>
                <a:cubicBezTo>
                  <a:pt x="161059" y="183723"/>
                  <a:pt x="237260" y="128304"/>
                  <a:pt x="270164" y="124841"/>
                </a:cubicBezTo>
                <a:cubicBezTo>
                  <a:pt x="303068" y="121378"/>
                  <a:pt x="342900" y="197578"/>
                  <a:pt x="342900" y="197578"/>
                </a:cubicBezTo>
                <a:cubicBezTo>
                  <a:pt x="355023" y="214896"/>
                  <a:pt x="356755" y="223555"/>
                  <a:pt x="342900" y="228750"/>
                </a:cubicBezTo>
                <a:cubicBezTo>
                  <a:pt x="329045" y="233945"/>
                  <a:pt x="268432" y="230482"/>
                  <a:pt x="259773" y="228750"/>
                </a:cubicBezTo>
                <a:cubicBezTo>
                  <a:pt x="251114" y="227018"/>
                  <a:pt x="271030" y="222688"/>
                  <a:pt x="290946" y="218359"/>
                </a:cubicBezTo>
              </a:path>
            </a:pathLst>
          </a:cu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1749"/>
          </a:p>
        </p:txBody>
      </p:sp>
      <p:sp>
        <p:nvSpPr>
          <p:cNvPr id="31" name="Figura a mano libera: forma 30">
            <a:extLst>
              <a:ext uri="{FF2B5EF4-FFF2-40B4-BE49-F238E27FC236}">
                <a16:creationId xmlns:a16="http://schemas.microsoft.com/office/drawing/2014/main" id="{3F26B6F8-0192-BF91-F9B6-5FE9677FF917}"/>
              </a:ext>
            </a:extLst>
          </p:cNvPr>
          <p:cNvSpPr/>
          <p:nvPr/>
        </p:nvSpPr>
        <p:spPr>
          <a:xfrm rot="15350471">
            <a:off x="5455940" y="4236995"/>
            <a:ext cx="152593" cy="87375"/>
          </a:xfrm>
          <a:custGeom>
            <a:avLst/>
            <a:gdLst>
              <a:gd name="connsiteX0" fmla="*/ 0 w 464171"/>
              <a:gd name="connsiteY0" fmla="*/ 363832 h 363832"/>
              <a:gd name="connsiteX1" fmla="*/ 62346 w 464171"/>
              <a:gd name="connsiteY1" fmla="*/ 114450 h 363832"/>
              <a:gd name="connsiteX2" fmla="*/ 311727 w 464171"/>
              <a:gd name="connsiteY2" fmla="*/ 150 h 363832"/>
              <a:gd name="connsiteX3" fmla="*/ 436418 w 464171"/>
              <a:gd name="connsiteY3" fmla="*/ 93669 h 363832"/>
              <a:gd name="connsiteX4" fmla="*/ 457200 w 464171"/>
              <a:gd name="connsiteY4" fmla="*/ 239141 h 363832"/>
              <a:gd name="connsiteX5" fmla="*/ 342900 w 464171"/>
              <a:gd name="connsiteY5" fmla="*/ 353441 h 363832"/>
              <a:gd name="connsiteX6" fmla="*/ 176646 w 464171"/>
              <a:gd name="connsiteY6" fmla="*/ 332659 h 363832"/>
              <a:gd name="connsiteX7" fmla="*/ 145473 w 464171"/>
              <a:gd name="connsiteY7" fmla="*/ 218359 h 363832"/>
              <a:gd name="connsiteX8" fmla="*/ 270164 w 464171"/>
              <a:gd name="connsiteY8" fmla="*/ 124841 h 363832"/>
              <a:gd name="connsiteX9" fmla="*/ 342900 w 464171"/>
              <a:gd name="connsiteY9" fmla="*/ 197578 h 363832"/>
              <a:gd name="connsiteX10" fmla="*/ 342900 w 464171"/>
              <a:gd name="connsiteY10" fmla="*/ 228750 h 363832"/>
              <a:gd name="connsiteX11" fmla="*/ 259773 w 464171"/>
              <a:gd name="connsiteY11" fmla="*/ 228750 h 363832"/>
              <a:gd name="connsiteX12" fmla="*/ 290946 w 464171"/>
              <a:gd name="connsiteY12" fmla="*/ 218359 h 3638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464171" h="363832">
                <a:moveTo>
                  <a:pt x="0" y="363832"/>
                </a:moveTo>
                <a:cubicBezTo>
                  <a:pt x="5196" y="269448"/>
                  <a:pt x="10392" y="175064"/>
                  <a:pt x="62346" y="114450"/>
                </a:cubicBezTo>
                <a:cubicBezTo>
                  <a:pt x="114300" y="53836"/>
                  <a:pt x="249382" y="3613"/>
                  <a:pt x="311727" y="150"/>
                </a:cubicBezTo>
                <a:cubicBezTo>
                  <a:pt x="374072" y="-3313"/>
                  <a:pt x="412172" y="53837"/>
                  <a:pt x="436418" y="93669"/>
                </a:cubicBezTo>
                <a:cubicBezTo>
                  <a:pt x="460664" y="133501"/>
                  <a:pt x="472786" y="195846"/>
                  <a:pt x="457200" y="239141"/>
                </a:cubicBezTo>
                <a:cubicBezTo>
                  <a:pt x="441614" y="282436"/>
                  <a:pt x="389659" y="337855"/>
                  <a:pt x="342900" y="353441"/>
                </a:cubicBezTo>
                <a:cubicBezTo>
                  <a:pt x="296141" y="369027"/>
                  <a:pt x="209550" y="355173"/>
                  <a:pt x="176646" y="332659"/>
                </a:cubicBezTo>
                <a:cubicBezTo>
                  <a:pt x="143742" y="310145"/>
                  <a:pt x="129887" y="252995"/>
                  <a:pt x="145473" y="218359"/>
                </a:cubicBezTo>
                <a:cubicBezTo>
                  <a:pt x="161059" y="183723"/>
                  <a:pt x="237260" y="128304"/>
                  <a:pt x="270164" y="124841"/>
                </a:cubicBezTo>
                <a:cubicBezTo>
                  <a:pt x="303068" y="121378"/>
                  <a:pt x="342900" y="197578"/>
                  <a:pt x="342900" y="197578"/>
                </a:cubicBezTo>
                <a:cubicBezTo>
                  <a:pt x="355023" y="214896"/>
                  <a:pt x="356755" y="223555"/>
                  <a:pt x="342900" y="228750"/>
                </a:cubicBezTo>
                <a:cubicBezTo>
                  <a:pt x="329045" y="233945"/>
                  <a:pt x="268432" y="230482"/>
                  <a:pt x="259773" y="228750"/>
                </a:cubicBezTo>
                <a:cubicBezTo>
                  <a:pt x="251114" y="227018"/>
                  <a:pt x="271030" y="222688"/>
                  <a:pt x="290946" y="218359"/>
                </a:cubicBezTo>
              </a:path>
            </a:pathLst>
          </a:cu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1749"/>
          </a:p>
        </p:txBody>
      </p:sp>
      <p:sp>
        <p:nvSpPr>
          <p:cNvPr id="33" name="CasellaDiTesto 32">
            <a:extLst>
              <a:ext uri="{FF2B5EF4-FFF2-40B4-BE49-F238E27FC236}">
                <a16:creationId xmlns:a16="http://schemas.microsoft.com/office/drawing/2014/main" id="{960CE292-7208-6EB3-C5E6-69DBF71CAD1F}"/>
              </a:ext>
            </a:extLst>
          </p:cNvPr>
          <p:cNvSpPr txBox="1"/>
          <p:nvPr/>
        </p:nvSpPr>
        <p:spPr>
          <a:xfrm>
            <a:off x="798232" y="2123044"/>
            <a:ext cx="3126240" cy="170739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77720" indent="-277720">
              <a:buFont typeface="Arial" panose="020B0604020202020204" pitchFamily="34" charset="0"/>
              <a:buChar char="•"/>
            </a:pPr>
            <a:r>
              <a:rPr lang="it-IT" sz="1749" dirty="0"/>
              <a:t>MABL </a:t>
            </a:r>
            <a:r>
              <a:rPr lang="it-IT" sz="1749" dirty="0" err="1"/>
              <a:t>moisture</a:t>
            </a:r>
            <a:r>
              <a:rPr lang="it-IT" sz="1749" dirty="0"/>
              <a:t> set by </a:t>
            </a:r>
          </a:p>
          <a:p>
            <a:endParaRPr lang="it-IT" sz="1749" dirty="0"/>
          </a:p>
          <a:p>
            <a:pPr marL="277720" indent="-277720" algn="ctr">
              <a:buFontTx/>
              <a:buChar char="-"/>
            </a:pPr>
            <a:r>
              <a:rPr lang="it-IT" sz="1749" dirty="0"/>
              <a:t>SURFACE EVAPORATION</a:t>
            </a:r>
          </a:p>
          <a:p>
            <a:pPr marL="277720" indent="-277720" algn="ctr">
              <a:buFontTx/>
              <a:buChar char="-"/>
            </a:pPr>
            <a:r>
              <a:rPr lang="it-IT" sz="1749" dirty="0"/>
              <a:t>MABL TOP ENTRAINMENT</a:t>
            </a:r>
          </a:p>
          <a:p>
            <a:endParaRPr lang="it-IT" sz="1749" dirty="0"/>
          </a:p>
          <a:p>
            <a:endParaRPr lang="it-IT" sz="1749" dirty="0"/>
          </a:p>
        </p:txBody>
      </p:sp>
      <p:cxnSp>
        <p:nvCxnSpPr>
          <p:cNvPr id="8" name="Connettore diritto 7">
            <a:extLst>
              <a:ext uri="{FF2B5EF4-FFF2-40B4-BE49-F238E27FC236}">
                <a16:creationId xmlns:a16="http://schemas.microsoft.com/office/drawing/2014/main" id="{435C54D6-649F-EC03-9DD3-8E845C11C062}"/>
              </a:ext>
            </a:extLst>
          </p:cNvPr>
          <p:cNvCxnSpPr>
            <a:cxnSpLocks/>
          </p:cNvCxnSpPr>
          <p:nvPr/>
        </p:nvCxnSpPr>
        <p:spPr>
          <a:xfrm>
            <a:off x="2564639" y="683605"/>
            <a:ext cx="6761173" cy="0"/>
          </a:xfrm>
          <a:prstGeom prst="line">
            <a:avLst/>
          </a:prstGeom>
          <a:ln w="38100"/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CasellaDiTesto 6">
                <a:extLst>
                  <a:ext uri="{FF2B5EF4-FFF2-40B4-BE49-F238E27FC236}">
                    <a16:creationId xmlns:a16="http://schemas.microsoft.com/office/drawing/2014/main" id="{513B26EC-5395-6FC5-94F9-071433B20275}"/>
                  </a:ext>
                </a:extLst>
              </p:cNvPr>
              <p:cNvSpPr txBox="1"/>
              <p:nvPr/>
            </p:nvSpPr>
            <p:spPr>
              <a:xfrm>
                <a:off x="595874" y="4926218"/>
                <a:ext cx="3328598" cy="786503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it-IT" sz="2333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it-IT" sz="2333" i="1">
                              <a:latin typeface="Cambria Math" panose="02040503050406030204" pitchFamily="18" charset="0"/>
                            </a:rPr>
                            <m:t>𝜕</m:t>
                          </m:r>
                          <m:r>
                            <a:rPr lang="it-IT" sz="2333" i="1">
                              <a:latin typeface="Cambria Math" panose="02040503050406030204" pitchFamily="18" charset="0"/>
                            </a:rPr>
                            <m:t> </m:t>
                          </m:r>
                          <m:d>
                            <m:dPr>
                              <m:ctrlPr>
                                <a:rPr lang="it-IT" sz="2333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Sup>
                                <m:sSubSupPr>
                                  <m:ctrlPr>
                                    <a:rPr lang="it-IT" sz="2333" i="1">
                                      <a:latin typeface="Cambria Math" panose="02040503050406030204" pitchFamily="18" charset="0"/>
                                    </a:rPr>
                                  </m:ctrlPr>
                                </m:sSubSupPr>
                                <m:e>
                                  <m:r>
                                    <a:rPr lang="it-IT" sz="2333" i="1">
                                      <a:latin typeface="Cambria Math" panose="02040503050406030204" pitchFamily="18" charset="0"/>
                                    </a:rPr>
                                    <m:t>𝑞</m:t>
                                  </m:r>
                                </m:e>
                                <m:sub>
                                  <m:r>
                                    <a:rPr lang="it-IT" sz="2333" i="1">
                                      <a:latin typeface="Cambria Math" panose="02040503050406030204" pitchFamily="18" charset="0"/>
                                    </a:rPr>
                                    <m:t>𝑆𝑆𝑇</m:t>
                                  </m:r>
                                </m:sub>
                                <m:sup>
                                  <m:r>
                                    <a:rPr lang="it-IT" sz="2333" i="1">
                                      <a:latin typeface="Cambria Math" panose="02040503050406030204" pitchFamily="18" charset="0"/>
                                    </a:rPr>
                                    <m:t>∗</m:t>
                                  </m:r>
                                </m:sup>
                              </m:sSubSup>
                              <m:r>
                                <a:rPr lang="it-IT" sz="2333" i="1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sSub>
                                <m:sSubPr>
                                  <m:ctrlPr>
                                    <a:rPr lang="it-IT" sz="2333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it-IT" sz="2333" i="1">
                                      <a:latin typeface="Cambria Math" panose="02040503050406030204" pitchFamily="18" charset="0"/>
                                    </a:rPr>
                                    <m:t>𝑞</m:t>
                                  </m:r>
                                </m:e>
                                <m:sub>
                                  <m:r>
                                    <a:rPr lang="it-IT" sz="2333" i="1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  <m:r>
                                    <a:rPr lang="it-IT" sz="2333" i="1">
                                      <a:latin typeface="Cambria Math" panose="02040503050406030204" pitchFamily="18" charset="0"/>
                                    </a:rPr>
                                    <m:t>𝑚</m:t>
                                  </m:r>
                                </m:sub>
                              </m:sSub>
                            </m:e>
                          </m:d>
                        </m:num>
                        <m:den>
                          <m:r>
                            <a:rPr lang="it-IT" sz="2333" i="1">
                              <a:latin typeface="Cambria Math" panose="02040503050406030204" pitchFamily="18" charset="0"/>
                            </a:rPr>
                            <m:t>𝜕</m:t>
                          </m:r>
                          <m:r>
                            <a:rPr lang="it-IT" sz="2333" i="1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it-IT" sz="2333" i="1">
                              <a:latin typeface="Cambria Math" panose="02040503050406030204" pitchFamily="18" charset="0"/>
                            </a:rPr>
                            <m:t>𝑆𝑆𝑇</m:t>
                          </m:r>
                        </m:den>
                      </m:f>
                      <m:r>
                        <a:rPr lang="it-IT" sz="2333" i="1">
                          <a:latin typeface="Cambria Math" panose="02040503050406030204" pitchFamily="18" charset="0"/>
                        </a:rPr>
                        <m:t>≳</m:t>
                      </m:r>
                      <m:f>
                        <m:fPr>
                          <m:ctrlPr>
                            <a:rPr lang="it-IT" sz="2333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it-IT" sz="2333" i="1">
                              <a:latin typeface="Cambria Math" panose="02040503050406030204" pitchFamily="18" charset="0"/>
                            </a:rPr>
                            <m:t>𝜕</m:t>
                          </m:r>
                          <m:sSubSup>
                            <m:sSubSupPr>
                              <m:ctrlPr>
                                <a:rPr lang="it-IT" sz="2333" i="1">
                                  <a:latin typeface="Cambria Math" panose="02040503050406030204" pitchFamily="18" charset="0"/>
                                </a:rPr>
                              </m:ctrlPr>
                            </m:sSubSupPr>
                            <m:e>
                              <m:r>
                                <a:rPr lang="it-IT" sz="2333" i="1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r>
                                <a:rPr lang="it-IT" sz="2333" i="1">
                                  <a:latin typeface="Cambria Math" panose="02040503050406030204" pitchFamily="18" charset="0"/>
                                </a:rPr>
                                <m:t>𝑞</m:t>
                              </m:r>
                            </m:e>
                            <m:sub>
                              <m:r>
                                <a:rPr lang="it-IT" sz="2333" i="1">
                                  <a:latin typeface="Cambria Math" panose="02040503050406030204" pitchFamily="18" charset="0"/>
                                </a:rPr>
                                <m:t>𝑆𝑆𝑇</m:t>
                              </m:r>
                            </m:sub>
                            <m:sup>
                              <m:r>
                                <a:rPr lang="it-IT" sz="2333" i="1">
                                  <a:latin typeface="Cambria Math" panose="02040503050406030204" pitchFamily="18" charset="0"/>
                                </a:rPr>
                                <m:t>∗</m:t>
                              </m:r>
                            </m:sup>
                          </m:sSubSup>
                        </m:num>
                        <m:den>
                          <m:r>
                            <a:rPr lang="it-IT" sz="2333" i="1">
                              <a:latin typeface="Cambria Math" panose="02040503050406030204" pitchFamily="18" charset="0"/>
                            </a:rPr>
                            <m:t>𝜕</m:t>
                          </m:r>
                          <m:r>
                            <a:rPr lang="it-IT" sz="2333" i="1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it-IT" sz="2333" i="1">
                              <a:latin typeface="Cambria Math" panose="02040503050406030204" pitchFamily="18" charset="0"/>
                            </a:rPr>
                            <m:t>𝑆𝑆𝑇</m:t>
                          </m:r>
                          <m:r>
                            <a:rPr lang="it-IT" sz="2333" i="1">
                              <a:latin typeface="Cambria Math" panose="02040503050406030204" pitchFamily="18" charset="0"/>
                            </a:rPr>
                            <m:t> </m:t>
                          </m:r>
                        </m:den>
                      </m:f>
                    </m:oMath>
                  </m:oMathPara>
                </a14:m>
                <a:endParaRPr lang="it-IT" sz="2333" dirty="0"/>
              </a:p>
            </p:txBody>
          </p:sp>
        </mc:Choice>
        <mc:Fallback xmlns="">
          <p:sp>
            <p:nvSpPr>
              <p:cNvPr id="7" name="CasellaDiTesto 6">
                <a:extLst>
                  <a:ext uri="{FF2B5EF4-FFF2-40B4-BE49-F238E27FC236}">
                    <a16:creationId xmlns:a16="http://schemas.microsoft.com/office/drawing/2014/main" id="{513B26EC-5395-6FC5-94F9-071433B2027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95874" y="4926218"/>
                <a:ext cx="3328598" cy="786503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9" name="CasellaDiTesto 8">
            <a:extLst>
              <a:ext uri="{FF2B5EF4-FFF2-40B4-BE49-F238E27FC236}">
                <a16:creationId xmlns:a16="http://schemas.microsoft.com/office/drawing/2014/main" id="{AD5783F8-923A-7F96-9112-1883A5C9303D}"/>
              </a:ext>
            </a:extLst>
          </p:cNvPr>
          <p:cNvSpPr txBox="1"/>
          <p:nvPr/>
        </p:nvSpPr>
        <p:spPr>
          <a:xfrm>
            <a:off x="753402" y="1145279"/>
            <a:ext cx="3039682" cy="11690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77720" indent="-277720" algn="ctr">
              <a:buFont typeface="Arial" panose="020B0604020202020204" pitchFamily="34" charset="0"/>
              <a:buChar char="•"/>
            </a:pPr>
            <a:r>
              <a:rPr lang="it-IT" sz="1749" dirty="0"/>
              <a:t>Lively </a:t>
            </a:r>
            <a:r>
              <a:rPr lang="it-IT" sz="1749" dirty="0" err="1"/>
              <a:t>thermo</a:t>
            </a:r>
            <a:r>
              <a:rPr lang="it-IT" sz="1749" dirty="0"/>
              <a:t> - / dynamics </a:t>
            </a:r>
            <a:r>
              <a:rPr lang="it-IT" sz="1749" dirty="0" err="1"/>
              <a:t>at</a:t>
            </a:r>
            <a:r>
              <a:rPr lang="it-IT" sz="1749" dirty="0"/>
              <a:t> the mesoscale!</a:t>
            </a:r>
          </a:p>
          <a:p>
            <a:endParaRPr lang="it-IT" sz="1749" dirty="0"/>
          </a:p>
          <a:p>
            <a:endParaRPr lang="it-IT" sz="1749" dirty="0"/>
          </a:p>
        </p:txBody>
      </p:sp>
      <p:sp>
        <p:nvSpPr>
          <p:cNvPr id="19" name="Ovale 18">
            <a:extLst>
              <a:ext uri="{FF2B5EF4-FFF2-40B4-BE49-F238E27FC236}">
                <a16:creationId xmlns:a16="http://schemas.microsoft.com/office/drawing/2014/main" id="{3A34476D-C9D9-6303-9491-B33A9E99EA94}"/>
              </a:ext>
            </a:extLst>
          </p:cNvPr>
          <p:cNvSpPr/>
          <p:nvPr/>
        </p:nvSpPr>
        <p:spPr>
          <a:xfrm>
            <a:off x="6288972" y="4357389"/>
            <a:ext cx="122047" cy="94617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1749"/>
          </a:p>
        </p:txBody>
      </p:sp>
      <p:sp>
        <p:nvSpPr>
          <p:cNvPr id="32" name="Ovale 31">
            <a:extLst>
              <a:ext uri="{FF2B5EF4-FFF2-40B4-BE49-F238E27FC236}">
                <a16:creationId xmlns:a16="http://schemas.microsoft.com/office/drawing/2014/main" id="{2A81EB93-F9A2-B1E5-7B71-425FFD563BA6}"/>
              </a:ext>
            </a:extLst>
          </p:cNvPr>
          <p:cNvSpPr/>
          <p:nvPr/>
        </p:nvSpPr>
        <p:spPr>
          <a:xfrm>
            <a:off x="5601730" y="4485688"/>
            <a:ext cx="122047" cy="94617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1749"/>
          </a:p>
        </p:txBody>
      </p:sp>
      <p:sp>
        <p:nvSpPr>
          <p:cNvPr id="34" name="Ovale 33">
            <a:extLst>
              <a:ext uri="{FF2B5EF4-FFF2-40B4-BE49-F238E27FC236}">
                <a16:creationId xmlns:a16="http://schemas.microsoft.com/office/drawing/2014/main" id="{3506C34C-4073-8C2E-3066-7F18EB400565}"/>
              </a:ext>
            </a:extLst>
          </p:cNvPr>
          <p:cNvSpPr/>
          <p:nvPr/>
        </p:nvSpPr>
        <p:spPr>
          <a:xfrm>
            <a:off x="6016535" y="3739691"/>
            <a:ext cx="122047" cy="94617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1749"/>
          </a:p>
        </p:txBody>
      </p:sp>
      <p:sp>
        <p:nvSpPr>
          <p:cNvPr id="35" name="Ovale 34">
            <a:extLst>
              <a:ext uri="{FF2B5EF4-FFF2-40B4-BE49-F238E27FC236}">
                <a16:creationId xmlns:a16="http://schemas.microsoft.com/office/drawing/2014/main" id="{0B3847BA-5F41-A8AD-A4EA-77294238546D}"/>
              </a:ext>
            </a:extLst>
          </p:cNvPr>
          <p:cNvSpPr/>
          <p:nvPr/>
        </p:nvSpPr>
        <p:spPr>
          <a:xfrm>
            <a:off x="5392171" y="3175893"/>
            <a:ext cx="122047" cy="94617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1749"/>
          </a:p>
        </p:txBody>
      </p:sp>
      <p:sp>
        <p:nvSpPr>
          <p:cNvPr id="36" name="Ovale 35">
            <a:extLst>
              <a:ext uri="{FF2B5EF4-FFF2-40B4-BE49-F238E27FC236}">
                <a16:creationId xmlns:a16="http://schemas.microsoft.com/office/drawing/2014/main" id="{85D6C8FC-7D2C-819C-61C3-E48EFECA70E4}"/>
              </a:ext>
            </a:extLst>
          </p:cNvPr>
          <p:cNvSpPr/>
          <p:nvPr/>
        </p:nvSpPr>
        <p:spPr>
          <a:xfrm>
            <a:off x="6077558" y="2636045"/>
            <a:ext cx="122047" cy="94617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1749"/>
          </a:p>
        </p:txBody>
      </p:sp>
      <p:sp>
        <p:nvSpPr>
          <p:cNvPr id="37" name="Ovale 36">
            <a:extLst>
              <a:ext uri="{FF2B5EF4-FFF2-40B4-BE49-F238E27FC236}">
                <a16:creationId xmlns:a16="http://schemas.microsoft.com/office/drawing/2014/main" id="{FCCFCEA0-BBAD-1C68-DE65-15F39A01D802}"/>
              </a:ext>
            </a:extLst>
          </p:cNvPr>
          <p:cNvSpPr/>
          <p:nvPr/>
        </p:nvSpPr>
        <p:spPr>
          <a:xfrm>
            <a:off x="5009109" y="2463278"/>
            <a:ext cx="122047" cy="94617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1749"/>
          </a:p>
        </p:txBody>
      </p:sp>
      <p:sp>
        <p:nvSpPr>
          <p:cNvPr id="38" name="Ovale 37">
            <a:extLst>
              <a:ext uri="{FF2B5EF4-FFF2-40B4-BE49-F238E27FC236}">
                <a16:creationId xmlns:a16="http://schemas.microsoft.com/office/drawing/2014/main" id="{A25ABD3C-8C90-B698-E2E4-D2497CD7D496}"/>
              </a:ext>
            </a:extLst>
          </p:cNvPr>
          <p:cNvSpPr/>
          <p:nvPr/>
        </p:nvSpPr>
        <p:spPr>
          <a:xfrm>
            <a:off x="6968766" y="4305400"/>
            <a:ext cx="122047" cy="94617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1749"/>
          </a:p>
        </p:txBody>
      </p:sp>
      <p:sp>
        <p:nvSpPr>
          <p:cNvPr id="39" name="Ovale 38">
            <a:extLst>
              <a:ext uri="{FF2B5EF4-FFF2-40B4-BE49-F238E27FC236}">
                <a16:creationId xmlns:a16="http://schemas.microsoft.com/office/drawing/2014/main" id="{888A0A0F-66CA-27B8-A45F-80B9C78DC91C}"/>
              </a:ext>
            </a:extLst>
          </p:cNvPr>
          <p:cNvSpPr/>
          <p:nvPr/>
        </p:nvSpPr>
        <p:spPr>
          <a:xfrm>
            <a:off x="6701378" y="3496565"/>
            <a:ext cx="122047" cy="94617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1749"/>
          </a:p>
        </p:txBody>
      </p:sp>
      <p:sp>
        <p:nvSpPr>
          <p:cNvPr id="40" name="Ovale 39">
            <a:extLst>
              <a:ext uri="{FF2B5EF4-FFF2-40B4-BE49-F238E27FC236}">
                <a16:creationId xmlns:a16="http://schemas.microsoft.com/office/drawing/2014/main" id="{0860274E-9E38-C772-7BF1-6C1A6F5C0157}"/>
              </a:ext>
            </a:extLst>
          </p:cNvPr>
          <p:cNvSpPr/>
          <p:nvPr/>
        </p:nvSpPr>
        <p:spPr>
          <a:xfrm>
            <a:off x="6858086" y="2653588"/>
            <a:ext cx="122047" cy="94617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1749"/>
          </a:p>
        </p:txBody>
      </p:sp>
      <p:sp>
        <p:nvSpPr>
          <p:cNvPr id="41" name="Ovale 40">
            <a:extLst>
              <a:ext uri="{FF2B5EF4-FFF2-40B4-BE49-F238E27FC236}">
                <a16:creationId xmlns:a16="http://schemas.microsoft.com/office/drawing/2014/main" id="{C6703209-D393-1E24-12E0-680ED12039C7}"/>
              </a:ext>
            </a:extLst>
          </p:cNvPr>
          <p:cNvSpPr/>
          <p:nvPr/>
        </p:nvSpPr>
        <p:spPr>
          <a:xfrm>
            <a:off x="7969561" y="4411059"/>
            <a:ext cx="122047" cy="94617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1749"/>
          </a:p>
        </p:txBody>
      </p:sp>
      <p:sp>
        <p:nvSpPr>
          <p:cNvPr id="42" name="Ovale 41">
            <a:extLst>
              <a:ext uri="{FF2B5EF4-FFF2-40B4-BE49-F238E27FC236}">
                <a16:creationId xmlns:a16="http://schemas.microsoft.com/office/drawing/2014/main" id="{D8CA4427-08DD-A171-D05E-337B315B1874}"/>
              </a:ext>
            </a:extLst>
          </p:cNvPr>
          <p:cNvSpPr/>
          <p:nvPr/>
        </p:nvSpPr>
        <p:spPr>
          <a:xfrm>
            <a:off x="9765295" y="3640781"/>
            <a:ext cx="122047" cy="94617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1749"/>
          </a:p>
        </p:txBody>
      </p:sp>
      <p:sp>
        <p:nvSpPr>
          <p:cNvPr id="43" name="Ovale 42">
            <a:extLst>
              <a:ext uri="{FF2B5EF4-FFF2-40B4-BE49-F238E27FC236}">
                <a16:creationId xmlns:a16="http://schemas.microsoft.com/office/drawing/2014/main" id="{7545EC99-0B50-5171-AF4C-204F0463E84F}"/>
              </a:ext>
            </a:extLst>
          </p:cNvPr>
          <p:cNvSpPr/>
          <p:nvPr/>
        </p:nvSpPr>
        <p:spPr>
          <a:xfrm>
            <a:off x="4847246" y="3864180"/>
            <a:ext cx="122047" cy="94617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1749"/>
          </a:p>
        </p:txBody>
      </p:sp>
      <p:sp>
        <p:nvSpPr>
          <p:cNvPr id="44" name="Ovale 43">
            <a:extLst>
              <a:ext uri="{FF2B5EF4-FFF2-40B4-BE49-F238E27FC236}">
                <a16:creationId xmlns:a16="http://schemas.microsoft.com/office/drawing/2014/main" id="{27DD177F-C9AB-22C7-F53F-6160EACEF7A2}"/>
              </a:ext>
            </a:extLst>
          </p:cNvPr>
          <p:cNvSpPr/>
          <p:nvPr/>
        </p:nvSpPr>
        <p:spPr>
          <a:xfrm>
            <a:off x="9006454" y="4505676"/>
            <a:ext cx="122047" cy="94617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1749"/>
          </a:p>
        </p:txBody>
      </p:sp>
      <p:sp>
        <p:nvSpPr>
          <p:cNvPr id="45" name="Ovale 44">
            <a:extLst>
              <a:ext uri="{FF2B5EF4-FFF2-40B4-BE49-F238E27FC236}">
                <a16:creationId xmlns:a16="http://schemas.microsoft.com/office/drawing/2014/main" id="{BFA07896-D6D1-02AF-4581-BFB82818CA2F}"/>
              </a:ext>
            </a:extLst>
          </p:cNvPr>
          <p:cNvSpPr/>
          <p:nvPr/>
        </p:nvSpPr>
        <p:spPr>
          <a:xfrm>
            <a:off x="10633144" y="2816276"/>
            <a:ext cx="122047" cy="94617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1749"/>
          </a:p>
        </p:txBody>
      </p:sp>
      <p:sp>
        <p:nvSpPr>
          <p:cNvPr id="46" name="Ovale 45">
            <a:extLst>
              <a:ext uri="{FF2B5EF4-FFF2-40B4-BE49-F238E27FC236}">
                <a16:creationId xmlns:a16="http://schemas.microsoft.com/office/drawing/2014/main" id="{C0C2CDB0-889B-0ABD-AB7C-153E4B61F7FF}"/>
              </a:ext>
            </a:extLst>
          </p:cNvPr>
          <p:cNvSpPr/>
          <p:nvPr/>
        </p:nvSpPr>
        <p:spPr>
          <a:xfrm>
            <a:off x="9546148" y="3093638"/>
            <a:ext cx="122047" cy="94617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1749"/>
          </a:p>
        </p:txBody>
      </p:sp>
      <p:sp>
        <p:nvSpPr>
          <p:cNvPr id="47" name="Ovale 46">
            <a:extLst>
              <a:ext uri="{FF2B5EF4-FFF2-40B4-BE49-F238E27FC236}">
                <a16:creationId xmlns:a16="http://schemas.microsoft.com/office/drawing/2014/main" id="{BDBFBB33-0D06-AB2E-D9FC-E2A285710816}"/>
              </a:ext>
            </a:extLst>
          </p:cNvPr>
          <p:cNvSpPr/>
          <p:nvPr/>
        </p:nvSpPr>
        <p:spPr>
          <a:xfrm>
            <a:off x="8501926" y="3301927"/>
            <a:ext cx="122047" cy="94617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1749"/>
          </a:p>
        </p:txBody>
      </p:sp>
      <p:sp>
        <p:nvSpPr>
          <p:cNvPr id="48" name="Ovale 47">
            <a:extLst>
              <a:ext uri="{FF2B5EF4-FFF2-40B4-BE49-F238E27FC236}">
                <a16:creationId xmlns:a16="http://schemas.microsoft.com/office/drawing/2014/main" id="{77A9E990-60C8-4610-324C-BA30EC47CFB8}"/>
              </a:ext>
            </a:extLst>
          </p:cNvPr>
          <p:cNvSpPr/>
          <p:nvPr/>
        </p:nvSpPr>
        <p:spPr>
          <a:xfrm>
            <a:off x="10845694" y="3399308"/>
            <a:ext cx="122047" cy="94617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1749"/>
          </a:p>
        </p:txBody>
      </p:sp>
      <p:sp>
        <p:nvSpPr>
          <p:cNvPr id="49" name="Ovale 48">
            <a:extLst>
              <a:ext uri="{FF2B5EF4-FFF2-40B4-BE49-F238E27FC236}">
                <a16:creationId xmlns:a16="http://schemas.microsoft.com/office/drawing/2014/main" id="{F9D5182C-81E4-95C0-CF75-B7CD54F7123E}"/>
              </a:ext>
            </a:extLst>
          </p:cNvPr>
          <p:cNvSpPr/>
          <p:nvPr/>
        </p:nvSpPr>
        <p:spPr>
          <a:xfrm>
            <a:off x="10845694" y="4297381"/>
            <a:ext cx="122047" cy="94617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1749"/>
          </a:p>
        </p:txBody>
      </p:sp>
      <p:sp>
        <p:nvSpPr>
          <p:cNvPr id="50" name="Ovale 49">
            <a:extLst>
              <a:ext uri="{FF2B5EF4-FFF2-40B4-BE49-F238E27FC236}">
                <a16:creationId xmlns:a16="http://schemas.microsoft.com/office/drawing/2014/main" id="{144FA97F-ABE1-7225-F5E5-12971231111D}"/>
              </a:ext>
            </a:extLst>
          </p:cNvPr>
          <p:cNvSpPr/>
          <p:nvPr/>
        </p:nvSpPr>
        <p:spPr>
          <a:xfrm>
            <a:off x="8925765" y="3940770"/>
            <a:ext cx="122047" cy="94617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1749"/>
          </a:p>
        </p:txBody>
      </p:sp>
      <p:sp>
        <p:nvSpPr>
          <p:cNvPr id="51" name="Ovale 50">
            <a:extLst>
              <a:ext uri="{FF2B5EF4-FFF2-40B4-BE49-F238E27FC236}">
                <a16:creationId xmlns:a16="http://schemas.microsoft.com/office/drawing/2014/main" id="{37A87C42-5112-4194-760B-9027C2813188}"/>
              </a:ext>
            </a:extLst>
          </p:cNvPr>
          <p:cNvSpPr/>
          <p:nvPr/>
        </p:nvSpPr>
        <p:spPr>
          <a:xfrm>
            <a:off x="7636337" y="3938269"/>
            <a:ext cx="122047" cy="94617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1749"/>
          </a:p>
        </p:txBody>
      </p:sp>
      <p:sp>
        <p:nvSpPr>
          <p:cNvPr id="52" name="Ovale 51">
            <a:extLst>
              <a:ext uri="{FF2B5EF4-FFF2-40B4-BE49-F238E27FC236}">
                <a16:creationId xmlns:a16="http://schemas.microsoft.com/office/drawing/2014/main" id="{BF55D3F1-D6EB-79EB-A973-ABE8E3E674E8}"/>
              </a:ext>
            </a:extLst>
          </p:cNvPr>
          <p:cNvSpPr/>
          <p:nvPr/>
        </p:nvSpPr>
        <p:spPr>
          <a:xfrm>
            <a:off x="9923873" y="2483570"/>
            <a:ext cx="122047" cy="94617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1749"/>
          </a:p>
        </p:txBody>
      </p:sp>
      <p:sp>
        <p:nvSpPr>
          <p:cNvPr id="53" name="Ovale 52">
            <a:extLst>
              <a:ext uri="{FF2B5EF4-FFF2-40B4-BE49-F238E27FC236}">
                <a16:creationId xmlns:a16="http://schemas.microsoft.com/office/drawing/2014/main" id="{2DC46576-99DF-7D0A-AF79-75F89701D0AE}"/>
              </a:ext>
            </a:extLst>
          </p:cNvPr>
          <p:cNvSpPr/>
          <p:nvPr/>
        </p:nvSpPr>
        <p:spPr>
          <a:xfrm>
            <a:off x="7908538" y="2049617"/>
            <a:ext cx="122047" cy="94617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1749"/>
          </a:p>
        </p:txBody>
      </p:sp>
      <p:sp>
        <p:nvSpPr>
          <p:cNvPr id="54" name="Ovale 53">
            <a:extLst>
              <a:ext uri="{FF2B5EF4-FFF2-40B4-BE49-F238E27FC236}">
                <a16:creationId xmlns:a16="http://schemas.microsoft.com/office/drawing/2014/main" id="{E4D1CA93-8015-483C-42BE-8091A184ED68}"/>
              </a:ext>
            </a:extLst>
          </p:cNvPr>
          <p:cNvSpPr/>
          <p:nvPr/>
        </p:nvSpPr>
        <p:spPr>
          <a:xfrm>
            <a:off x="7572990" y="3140947"/>
            <a:ext cx="122047" cy="94617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1749"/>
          </a:p>
        </p:txBody>
      </p:sp>
      <p:sp>
        <p:nvSpPr>
          <p:cNvPr id="55" name="Ovale 54">
            <a:extLst>
              <a:ext uri="{FF2B5EF4-FFF2-40B4-BE49-F238E27FC236}">
                <a16:creationId xmlns:a16="http://schemas.microsoft.com/office/drawing/2014/main" id="{AB80F5D5-2C70-0837-E863-22E55445FA53}"/>
              </a:ext>
            </a:extLst>
          </p:cNvPr>
          <p:cNvSpPr/>
          <p:nvPr/>
        </p:nvSpPr>
        <p:spPr>
          <a:xfrm>
            <a:off x="9366554" y="2075937"/>
            <a:ext cx="122047" cy="94617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1749"/>
          </a:p>
        </p:txBody>
      </p:sp>
      <p:sp>
        <p:nvSpPr>
          <p:cNvPr id="56" name="Ovale 55">
            <a:extLst>
              <a:ext uri="{FF2B5EF4-FFF2-40B4-BE49-F238E27FC236}">
                <a16:creationId xmlns:a16="http://schemas.microsoft.com/office/drawing/2014/main" id="{B0E2E691-6139-9685-C32E-96A7A796E570}"/>
              </a:ext>
            </a:extLst>
          </p:cNvPr>
          <p:cNvSpPr/>
          <p:nvPr/>
        </p:nvSpPr>
        <p:spPr>
          <a:xfrm>
            <a:off x="8277012" y="2743674"/>
            <a:ext cx="122047" cy="94617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1749"/>
          </a:p>
        </p:txBody>
      </p:sp>
      <p:sp>
        <p:nvSpPr>
          <p:cNvPr id="57" name="Segnaposto piè di pagina 1">
            <a:extLst>
              <a:ext uri="{FF2B5EF4-FFF2-40B4-BE49-F238E27FC236}">
                <a16:creationId xmlns:a16="http://schemas.microsoft.com/office/drawing/2014/main" id="{62CE08A3-4C29-6F5F-D3E3-58A21EA3FD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522515" y="6356351"/>
            <a:ext cx="5146971" cy="365125"/>
          </a:xfrm>
        </p:spPr>
        <p:txBody>
          <a:bodyPr/>
          <a:lstStyle/>
          <a:p>
            <a:r>
              <a:rPr lang="en-GB" dirty="0"/>
              <a:t>Alessandro Storer – University of Milan-Bicocca - 04.06.2025</a:t>
            </a: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DDEA767C-8467-B86A-9E79-933723FF5C04}"/>
              </a:ext>
            </a:extLst>
          </p:cNvPr>
          <p:cNvSpPr txBox="1"/>
          <p:nvPr/>
        </p:nvSpPr>
        <p:spPr>
          <a:xfrm>
            <a:off x="820550" y="3975584"/>
            <a:ext cx="2371740" cy="6306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77720" indent="-277720">
              <a:buFont typeface="Arial" panose="020B0604020202020204" pitchFamily="34" charset="0"/>
              <a:buChar char="•"/>
            </a:pPr>
            <a:r>
              <a:rPr lang="it-IT" sz="1749" dirty="0"/>
              <a:t>Feedback on </a:t>
            </a:r>
            <a:r>
              <a:rPr lang="it-IT" sz="1749" dirty="0" err="1"/>
              <a:t>surface</a:t>
            </a:r>
            <a:r>
              <a:rPr lang="it-IT" sz="1749" dirty="0"/>
              <a:t> </a:t>
            </a:r>
            <a:r>
              <a:rPr lang="it-IT" sz="1749" dirty="0" err="1"/>
              <a:t>evaporation</a:t>
            </a:r>
            <a:endParaRPr lang="it-IT" sz="1749" dirty="0"/>
          </a:p>
        </p:txBody>
      </p:sp>
      <p:sp>
        <p:nvSpPr>
          <p:cNvPr id="58" name="CasellaDiTesto 57">
            <a:extLst>
              <a:ext uri="{FF2B5EF4-FFF2-40B4-BE49-F238E27FC236}">
                <a16:creationId xmlns:a16="http://schemas.microsoft.com/office/drawing/2014/main" id="{4CBBCF4F-0DC8-115E-75ED-5ABB5B056658}"/>
              </a:ext>
            </a:extLst>
          </p:cNvPr>
          <p:cNvSpPr txBox="1"/>
          <p:nvPr/>
        </p:nvSpPr>
        <p:spPr>
          <a:xfrm>
            <a:off x="2115389" y="148231"/>
            <a:ext cx="7659673" cy="5085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2721" b="1" dirty="0" err="1"/>
              <a:t>MSc</a:t>
            </a:r>
            <a:r>
              <a:rPr lang="it-IT" sz="2721" b="1" dirty="0"/>
              <a:t>. Thesis </a:t>
            </a:r>
            <a:r>
              <a:rPr lang="it-IT" sz="2721" b="1" dirty="0" err="1"/>
              <a:t>Graphical</a:t>
            </a:r>
            <a:r>
              <a:rPr lang="it-IT" sz="2721" b="1" dirty="0"/>
              <a:t> </a:t>
            </a:r>
            <a:r>
              <a:rPr lang="it-IT" sz="2721" b="1" dirty="0" err="1"/>
              <a:t>summary</a:t>
            </a:r>
            <a:endParaRPr lang="it-IT" sz="1944" b="1" dirty="0"/>
          </a:p>
        </p:txBody>
      </p:sp>
      <p:pic>
        <p:nvPicPr>
          <p:cNvPr id="2" name="Immagine 1">
            <a:extLst>
              <a:ext uri="{FF2B5EF4-FFF2-40B4-BE49-F238E27FC236}">
                <a16:creationId xmlns:a16="http://schemas.microsoft.com/office/drawing/2014/main" id="{7328BB7A-62F5-7318-A369-764AA9B1490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83675" y="5593363"/>
            <a:ext cx="1089028" cy="11281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25991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3" fill="hold">
                      <p:stCondLst>
                        <p:cond delay="indefinite"/>
                      </p:stCondLst>
                      <p:childTnLst>
                        <p:par>
                          <p:cTn id="94" fill="hold">
                            <p:stCondLst>
                              <p:cond delay="0"/>
                            </p:stCondLst>
                            <p:childTnLst>
                              <p:par>
                                <p:cTn id="9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7" fill="hold">
                      <p:stCondLst>
                        <p:cond delay="indefinite"/>
                      </p:stCondLst>
                      <p:childTnLst>
                        <p:par>
                          <p:cTn id="98" fill="hold">
                            <p:stCondLst>
                              <p:cond delay="0"/>
                            </p:stCondLst>
                            <p:childTnLst>
                              <p:par>
                                <p:cTn id="9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4" grpId="0" animBg="1"/>
      <p:bldP spid="17" grpId="0" animBg="1"/>
      <p:bldP spid="18" grpId="0" animBg="1"/>
      <p:bldP spid="20" grpId="0" animBg="1"/>
      <p:bldP spid="21" grpId="0" animBg="1"/>
      <p:bldP spid="22" grpId="0" animBg="1"/>
      <p:bldP spid="23" grpId="0" animBg="1"/>
      <p:bldP spid="24" grpId="0" animBg="1"/>
      <p:bldP spid="25" grpId="0" animBg="1"/>
      <p:bldP spid="26" grpId="0" animBg="1"/>
      <p:bldP spid="27" grpId="0" animBg="1"/>
      <p:bldP spid="28" grpId="0" animBg="1"/>
      <p:bldP spid="29" grpId="0" animBg="1"/>
      <p:bldP spid="30" grpId="0" animBg="1"/>
      <p:bldP spid="31" grpId="0" animBg="1"/>
      <p:bldP spid="33" grpId="0"/>
      <p:bldP spid="7" grpId="0"/>
      <p:bldP spid="9" grpId="0"/>
      <p:bldP spid="19" grpId="0" animBg="1"/>
      <p:bldP spid="32" grpId="0" animBg="1"/>
      <p:bldP spid="34" grpId="0" animBg="1"/>
      <p:bldP spid="35" grpId="0" animBg="1"/>
      <p:bldP spid="36" grpId="0" animBg="1"/>
      <p:bldP spid="37" grpId="0" animBg="1"/>
      <p:bldP spid="38" grpId="0" animBg="1"/>
      <p:bldP spid="39" grpId="0" animBg="1"/>
      <p:bldP spid="40" grpId="0" animBg="1"/>
      <p:bldP spid="41" grpId="0" animBg="1"/>
      <p:bldP spid="42" grpId="0" animBg="1"/>
      <p:bldP spid="43" grpId="0" animBg="1"/>
      <p:bldP spid="44" grpId="0" animBg="1"/>
      <p:bldP spid="45" grpId="0" animBg="1"/>
      <p:bldP spid="46" grpId="0" animBg="1"/>
      <p:bldP spid="47" grpId="0" animBg="1"/>
      <p:bldP spid="48" grpId="0" animBg="1"/>
      <p:bldP spid="49" grpId="0" animBg="1"/>
      <p:bldP spid="50" grpId="0" animBg="1"/>
      <p:bldP spid="51" grpId="0" animBg="1"/>
      <p:bldP spid="52" grpId="0" animBg="1"/>
      <p:bldP spid="53" grpId="0" animBg="1"/>
      <p:bldP spid="54" grpId="0" animBg="1"/>
      <p:bldP spid="55" grpId="0" animBg="1"/>
      <p:bldP spid="56" grpId="0" animBg="1"/>
      <p:bldP spid="3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sellaDiTesto 1">
            <a:extLst>
              <a:ext uri="{FF2B5EF4-FFF2-40B4-BE49-F238E27FC236}">
                <a16:creationId xmlns:a16="http://schemas.microsoft.com/office/drawing/2014/main" id="{63810D6A-6469-A0EF-1E6A-831A2FA2D136}"/>
              </a:ext>
            </a:extLst>
          </p:cNvPr>
          <p:cNvSpPr txBox="1"/>
          <p:nvPr/>
        </p:nvSpPr>
        <p:spPr>
          <a:xfrm>
            <a:off x="1996968" y="2890391"/>
            <a:ext cx="8198078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it-IT" sz="4400" dirty="0"/>
              <a:t>Dynamic </a:t>
            </a:r>
            <a:r>
              <a:rPr lang="it-IT" sz="4400" dirty="0" err="1"/>
              <a:t>topography</a:t>
            </a:r>
            <a:r>
              <a:rPr lang="it-IT" sz="4400" dirty="0"/>
              <a:t> and </a:t>
            </a:r>
            <a:r>
              <a:rPr lang="it-IT" sz="4400" dirty="0" err="1"/>
              <a:t>climate</a:t>
            </a:r>
            <a:endParaRPr lang="it-IT" sz="4400" dirty="0"/>
          </a:p>
        </p:txBody>
      </p:sp>
      <p:sp>
        <p:nvSpPr>
          <p:cNvPr id="3" name="Segnaposto piè di pagina 2">
            <a:extLst>
              <a:ext uri="{FF2B5EF4-FFF2-40B4-BE49-F238E27FC236}">
                <a16:creationId xmlns:a16="http://schemas.microsoft.com/office/drawing/2014/main" id="{84F6AEEA-1EC1-6321-D0A0-EA971CD1EB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20562" y="6356350"/>
            <a:ext cx="5550877" cy="365125"/>
          </a:xfrm>
        </p:spPr>
        <p:txBody>
          <a:bodyPr/>
          <a:lstStyle/>
          <a:p>
            <a:r>
              <a:rPr lang="it-IT" dirty="0"/>
              <a:t>Alessandro Storer – University of Milan-Bicocca - 04.06.2025</a:t>
            </a:r>
          </a:p>
        </p:txBody>
      </p:sp>
      <p:pic>
        <p:nvPicPr>
          <p:cNvPr id="4" name="Immagine 3">
            <a:extLst>
              <a:ext uri="{FF2B5EF4-FFF2-40B4-BE49-F238E27FC236}">
                <a16:creationId xmlns:a16="http://schemas.microsoft.com/office/drawing/2014/main" id="{143F6BE8-1CA2-6AD2-73AF-F97E01A54E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83675" y="5593363"/>
            <a:ext cx="1089028" cy="11281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409632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B79792D-6FE7-8B7A-77C4-704EED814A6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piè di pagina 1">
            <a:extLst>
              <a:ext uri="{FF2B5EF4-FFF2-40B4-BE49-F238E27FC236}">
                <a16:creationId xmlns:a16="http://schemas.microsoft.com/office/drawing/2014/main" id="{52D55682-5158-86A7-EF8F-E316B0996C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03638" y="6415344"/>
            <a:ext cx="5584723" cy="365125"/>
          </a:xfrm>
        </p:spPr>
        <p:txBody>
          <a:bodyPr/>
          <a:lstStyle/>
          <a:p>
            <a:r>
              <a:rPr lang="it-IT" dirty="0"/>
              <a:t>Alessandro Storer – University of Milan-Bicocca - 04.06.2025</a:t>
            </a:r>
          </a:p>
        </p:txBody>
      </p:sp>
      <p:cxnSp>
        <p:nvCxnSpPr>
          <p:cNvPr id="3" name="Connettore diritto 2">
            <a:extLst>
              <a:ext uri="{FF2B5EF4-FFF2-40B4-BE49-F238E27FC236}">
                <a16:creationId xmlns:a16="http://schemas.microsoft.com/office/drawing/2014/main" id="{2582E92B-1745-F633-8970-C122474692BB}"/>
              </a:ext>
            </a:extLst>
          </p:cNvPr>
          <p:cNvCxnSpPr>
            <a:cxnSpLocks/>
          </p:cNvCxnSpPr>
          <p:nvPr/>
        </p:nvCxnSpPr>
        <p:spPr>
          <a:xfrm>
            <a:off x="2564639" y="683605"/>
            <a:ext cx="6761173" cy="0"/>
          </a:xfrm>
          <a:prstGeom prst="line">
            <a:avLst/>
          </a:prstGeom>
          <a:ln w="38100"/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69FAB270-1D9E-26A8-72C4-856386402C1B}"/>
              </a:ext>
            </a:extLst>
          </p:cNvPr>
          <p:cNvSpPr txBox="1"/>
          <p:nvPr/>
        </p:nvSpPr>
        <p:spPr>
          <a:xfrm>
            <a:off x="2115389" y="148231"/>
            <a:ext cx="7659673" cy="5085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2721" b="1" dirty="0"/>
              <a:t>Background – Dynamic </a:t>
            </a:r>
            <a:r>
              <a:rPr lang="it-IT" sz="2721" b="1" dirty="0" err="1"/>
              <a:t>Topography</a:t>
            </a:r>
            <a:endParaRPr lang="it-IT" sz="1944" b="1" dirty="0"/>
          </a:p>
        </p:txBody>
      </p:sp>
      <p:pic>
        <p:nvPicPr>
          <p:cNvPr id="8" name="Immagine 7">
            <a:extLst>
              <a:ext uri="{FF2B5EF4-FFF2-40B4-BE49-F238E27FC236}">
                <a16:creationId xmlns:a16="http://schemas.microsoft.com/office/drawing/2014/main" id="{A023359E-C46A-10F8-A10B-0DB79EBDC6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4345" y="1325740"/>
            <a:ext cx="5617206" cy="4206520"/>
          </a:xfrm>
          <a:prstGeom prst="rect">
            <a:avLst/>
          </a:prstGeom>
        </p:spPr>
      </p:pic>
      <p:pic>
        <p:nvPicPr>
          <p:cNvPr id="18" name="Immagine 17">
            <a:extLst>
              <a:ext uri="{FF2B5EF4-FFF2-40B4-BE49-F238E27FC236}">
                <a16:creationId xmlns:a16="http://schemas.microsoft.com/office/drawing/2014/main" id="{DD1EA8FC-28EE-F8B4-E458-5908029FC8C1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9299"/>
          <a:stretch/>
        </p:blipFill>
        <p:spPr>
          <a:xfrm>
            <a:off x="6234575" y="1404644"/>
            <a:ext cx="5957425" cy="4048711"/>
          </a:xfrm>
          <a:prstGeom prst="rect">
            <a:avLst/>
          </a:prstGeom>
        </p:spPr>
      </p:pic>
      <p:pic>
        <p:nvPicPr>
          <p:cNvPr id="4" name="Immagine 3">
            <a:extLst>
              <a:ext uri="{FF2B5EF4-FFF2-40B4-BE49-F238E27FC236}">
                <a16:creationId xmlns:a16="http://schemas.microsoft.com/office/drawing/2014/main" id="{6CAD8FDB-9526-9909-DF4B-656F6A84EEF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883675" y="5593363"/>
            <a:ext cx="1089028" cy="1128112"/>
          </a:xfrm>
          <a:prstGeom prst="rect">
            <a:avLst/>
          </a:prstGeom>
        </p:spPr>
      </p:pic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9C26F497-8413-CEA1-A589-2B6381164933}"/>
              </a:ext>
            </a:extLst>
          </p:cNvPr>
          <p:cNvSpPr txBox="1"/>
          <p:nvPr/>
        </p:nvSpPr>
        <p:spPr>
          <a:xfrm>
            <a:off x="5537977" y="5428479"/>
            <a:ext cx="168494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600" i="1" dirty="0"/>
              <a:t>Jean Braun, 2010</a:t>
            </a:r>
          </a:p>
          <a:p>
            <a:r>
              <a:rPr lang="it-IT" sz="1600" i="1" dirty="0" err="1"/>
              <a:t>Figs</a:t>
            </a:r>
            <a:r>
              <a:rPr lang="it-IT" sz="1600" i="1" dirty="0"/>
              <a:t>. 1, 2</a:t>
            </a:r>
          </a:p>
        </p:txBody>
      </p:sp>
    </p:spTree>
    <p:extLst>
      <p:ext uri="{BB962C8B-B14F-4D97-AF65-F5344CB8AC3E}">
        <p14:creationId xmlns:p14="http://schemas.microsoft.com/office/powerpoint/2010/main" val="207149576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14C4FF7-981F-F847-3D50-BD43DE1FBF3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piè di pagina 1">
            <a:extLst>
              <a:ext uri="{FF2B5EF4-FFF2-40B4-BE49-F238E27FC236}">
                <a16:creationId xmlns:a16="http://schemas.microsoft.com/office/drawing/2014/main" id="{78083E5A-46C6-167A-7AD0-B4BD4C0AC4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03638" y="6415344"/>
            <a:ext cx="5584723" cy="365125"/>
          </a:xfrm>
        </p:spPr>
        <p:txBody>
          <a:bodyPr/>
          <a:lstStyle/>
          <a:p>
            <a:r>
              <a:rPr lang="it-IT" dirty="0"/>
              <a:t>Alessandro Storer – University of Milan-Bicocca - 04.06.2025</a:t>
            </a:r>
          </a:p>
        </p:txBody>
      </p:sp>
      <p:pic>
        <p:nvPicPr>
          <p:cNvPr id="4" name="Immagine 3" descr="Immagine che contiene pianeta, sfera, schermata, arte&#10;&#10;Il contenuto generato dall'IA potrebbe non essere corretto.">
            <a:extLst>
              <a:ext uri="{FF2B5EF4-FFF2-40B4-BE49-F238E27FC236}">
                <a16:creationId xmlns:a16="http://schemas.microsoft.com/office/drawing/2014/main" id="{B1F25640-FE43-1F2C-D4B3-FC9FC0826E9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68677" y="964463"/>
            <a:ext cx="7428271" cy="5165043"/>
          </a:xfrm>
          <a:prstGeom prst="rect">
            <a:avLst/>
          </a:prstGeom>
        </p:spPr>
      </p:pic>
      <p:sp>
        <p:nvSpPr>
          <p:cNvPr id="7" name="CasellaDiTesto 6">
            <a:extLst>
              <a:ext uri="{FF2B5EF4-FFF2-40B4-BE49-F238E27FC236}">
                <a16:creationId xmlns:a16="http://schemas.microsoft.com/office/drawing/2014/main" id="{834ADE2A-4836-11B7-18E3-3D408455FDB9}"/>
              </a:ext>
            </a:extLst>
          </p:cNvPr>
          <p:cNvSpPr txBox="1"/>
          <p:nvPr/>
        </p:nvSpPr>
        <p:spPr>
          <a:xfrm>
            <a:off x="8340213" y="6129506"/>
            <a:ext cx="172887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400" i="1" dirty="0" err="1"/>
              <a:t>Straume</a:t>
            </a:r>
            <a:r>
              <a:rPr lang="it-IT" sz="1400" i="1" dirty="0"/>
              <a:t> et al., 2024</a:t>
            </a:r>
          </a:p>
        </p:txBody>
      </p:sp>
      <p:cxnSp>
        <p:nvCxnSpPr>
          <p:cNvPr id="3" name="Connettore diritto 2">
            <a:extLst>
              <a:ext uri="{FF2B5EF4-FFF2-40B4-BE49-F238E27FC236}">
                <a16:creationId xmlns:a16="http://schemas.microsoft.com/office/drawing/2014/main" id="{30A8AD5D-2CD8-EC37-7208-D2C8CC7E5DCA}"/>
              </a:ext>
            </a:extLst>
          </p:cNvPr>
          <p:cNvCxnSpPr>
            <a:cxnSpLocks/>
          </p:cNvCxnSpPr>
          <p:nvPr/>
        </p:nvCxnSpPr>
        <p:spPr>
          <a:xfrm>
            <a:off x="2564639" y="683605"/>
            <a:ext cx="6761173" cy="0"/>
          </a:xfrm>
          <a:prstGeom prst="line">
            <a:avLst/>
          </a:prstGeom>
          <a:ln w="38100"/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98572351-BD33-A836-95EA-E92A537AC9ED}"/>
              </a:ext>
            </a:extLst>
          </p:cNvPr>
          <p:cNvSpPr txBox="1"/>
          <p:nvPr/>
        </p:nvSpPr>
        <p:spPr>
          <a:xfrm>
            <a:off x="2115389" y="148231"/>
            <a:ext cx="7659673" cy="5085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2721" b="1" dirty="0"/>
              <a:t>Background – A look </a:t>
            </a:r>
            <a:r>
              <a:rPr lang="it-IT" sz="2721" b="1" dirty="0" err="1"/>
              <a:t>into</a:t>
            </a:r>
            <a:r>
              <a:rPr lang="it-IT" sz="2721" b="1" dirty="0"/>
              <a:t> the </a:t>
            </a:r>
            <a:r>
              <a:rPr lang="it-IT" sz="2721" b="1" dirty="0" err="1"/>
              <a:t>past</a:t>
            </a:r>
            <a:endParaRPr lang="it-IT" sz="1944" b="1" dirty="0"/>
          </a:p>
        </p:txBody>
      </p:sp>
      <p:pic>
        <p:nvPicPr>
          <p:cNvPr id="6" name="Immagine 5">
            <a:extLst>
              <a:ext uri="{FF2B5EF4-FFF2-40B4-BE49-F238E27FC236}">
                <a16:creationId xmlns:a16="http://schemas.microsoft.com/office/drawing/2014/main" id="{E3DBFBAC-9821-D567-193C-850ECAB7E6E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83675" y="5593363"/>
            <a:ext cx="1089028" cy="11281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679383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0827637-1872-29B0-DF9E-73FBEAE8105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piè di pagina 1">
            <a:extLst>
              <a:ext uri="{FF2B5EF4-FFF2-40B4-BE49-F238E27FC236}">
                <a16:creationId xmlns:a16="http://schemas.microsoft.com/office/drawing/2014/main" id="{BF7CEC15-25F7-4091-392C-A91B127F7C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03638" y="6415344"/>
            <a:ext cx="5584723" cy="365125"/>
          </a:xfrm>
        </p:spPr>
        <p:txBody>
          <a:bodyPr/>
          <a:lstStyle/>
          <a:p>
            <a:r>
              <a:rPr lang="it-IT" dirty="0"/>
              <a:t>Alessandro Storer – University of Milan-Bicocca - 04.06.2025</a:t>
            </a:r>
          </a:p>
        </p:txBody>
      </p:sp>
      <p:pic>
        <p:nvPicPr>
          <p:cNvPr id="4" name="Immagine 3" descr="Immagine che contiene pianeta, sfera, schermata, arte&#10;&#10;Il contenuto generato dall'IA potrebbe non essere corretto.">
            <a:extLst>
              <a:ext uri="{FF2B5EF4-FFF2-40B4-BE49-F238E27FC236}">
                <a16:creationId xmlns:a16="http://schemas.microsoft.com/office/drawing/2014/main" id="{19633CED-3C2F-A5A4-3C0E-306AA19EF4F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928" y="915655"/>
            <a:ext cx="7428271" cy="5165043"/>
          </a:xfrm>
          <a:prstGeom prst="rect">
            <a:avLst/>
          </a:prstGeom>
        </p:spPr>
      </p:pic>
      <p:sp>
        <p:nvSpPr>
          <p:cNvPr id="7" name="CasellaDiTesto 6">
            <a:extLst>
              <a:ext uri="{FF2B5EF4-FFF2-40B4-BE49-F238E27FC236}">
                <a16:creationId xmlns:a16="http://schemas.microsoft.com/office/drawing/2014/main" id="{FA59CD12-18C0-46BE-C0BC-95C31885ABC2}"/>
              </a:ext>
            </a:extLst>
          </p:cNvPr>
          <p:cNvSpPr txBox="1"/>
          <p:nvPr/>
        </p:nvSpPr>
        <p:spPr>
          <a:xfrm>
            <a:off x="219297" y="6158858"/>
            <a:ext cx="172887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400" i="1" dirty="0" err="1"/>
              <a:t>Straume</a:t>
            </a:r>
            <a:r>
              <a:rPr lang="it-IT" sz="1400" i="1" dirty="0"/>
              <a:t> et al., 2024</a:t>
            </a:r>
          </a:p>
        </p:txBody>
      </p:sp>
      <p:cxnSp>
        <p:nvCxnSpPr>
          <p:cNvPr id="3" name="Connettore diritto 2">
            <a:extLst>
              <a:ext uri="{FF2B5EF4-FFF2-40B4-BE49-F238E27FC236}">
                <a16:creationId xmlns:a16="http://schemas.microsoft.com/office/drawing/2014/main" id="{49A59F05-1876-EE80-3444-FFFD004ED214}"/>
              </a:ext>
            </a:extLst>
          </p:cNvPr>
          <p:cNvCxnSpPr>
            <a:cxnSpLocks/>
          </p:cNvCxnSpPr>
          <p:nvPr/>
        </p:nvCxnSpPr>
        <p:spPr>
          <a:xfrm>
            <a:off x="2564639" y="683605"/>
            <a:ext cx="6761173" cy="0"/>
          </a:xfrm>
          <a:prstGeom prst="line">
            <a:avLst/>
          </a:prstGeom>
          <a:ln w="38100"/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pic>
        <p:nvPicPr>
          <p:cNvPr id="6" name="Immagine 5">
            <a:extLst>
              <a:ext uri="{FF2B5EF4-FFF2-40B4-BE49-F238E27FC236}">
                <a16:creationId xmlns:a16="http://schemas.microsoft.com/office/drawing/2014/main" id="{60ED1D80-E7F6-8812-E5E6-BC871A4B48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83675" y="5593363"/>
            <a:ext cx="1089028" cy="1128112"/>
          </a:xfrm>
          <a:prstGeom prst="rect">
            <a:avLst/>
          </a:prstGeom>
        </p:spPr>
      </p:pic>
      <p:sp>
        <p:nvSpPr>
          <p:cNvPr id="8" name="CasellaDiTesto 7">
            <a:extLst>
              <a:ext uri="{FF2B5EF4-FFF2-40B4-BE49-F238E27FC236}">
                <a16:creationId xmlns:a16="http://schemas.microsoft.com/office/drawing/2014/main" id="{DA7FE584-C140-BA71-D2BC-90CA6FFDF077}"/>
              </a:ext>
            </a:extLst>
          </p:cNvPr>
          <p:cNvSpPr txBox="1"/>
          <p:nvPr/>
        </p:nvSpPr>
        <p:spPr>
          <a:xfrm>
            <a:off x="9183738" y="2258710"/>
            <a:ext cx="2989475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dirty="0"/>
              <a:t>Application to </a:t>
            </a:r>
            <a:r>
              <a:rPr lang="it-IT" sz="2400" b="1" i="1" dirty="0" err="1"/>
              <a:t>paleotopography</a:t>
            </a:r>
            <a:r>
              <a:rPr lang="it-IT" sz="2400" dirty="0"/>
              <a:t> and </a:t>
            </a:r>
            <a:r>
              <a:rPr lang="it-IT" sz="2400" b="1" i="1" dirty="0" err="1"/>
              <a:t>paleoclimate</a:t>
            </a:r>
            <a:r>
              <a:rPr lang="it-IT" sz="2400" dirty="0"/>
              <a:t> </a:t>
            </a:r>
            <a:r>
              <a:rPr lang="it-IT" sz="2400" dirty="0" err="1"/>
              <a:t>reconstructions</a:t>
            </a:r>
            <a:r>
              <a:rPr lang="it-IT" sz="2400" dirty="0"/>
              <a:t>  studies</a:t>
            </a:r>
          </a:p>
        </p:txBody>
      </p:sp>
      <p:sp>
        <p:nvSpPr>
          <p:cNvPr id="9" name="Freccia a destra 8">
            <a:extLst>
              <a:ext uri="{FF2B5EF4-FFF2-40B4-BE49-F238E27FC236}">
                <a16:creationId xmlns:a16="http://schemas.microsoft.com/office/drawing/2014/main" id="{32E11037-DD02-3CEB-06A7-6F1694100269}"/>
              </a:ext>
            </a:extLst>
          </p:cNvPr>
          <p:cNvSpPr/>
          <p:nvPr/>
        </p:nvSpPr>
        <p:spPr>
          <a:xfrm>
            <a:off x="7988440" y="3228206"/>
            <a:ext cx="899921" cy="365123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748662A4-89FF-E43F-9670-D8CF763796AB}"/>
              </a:ext>
            </a:extLst>
          </p:cNvPr>
          <p:cNvSpPr txBox="1"/>
          <p:nvPr/>
        </p:nvSpPr>
        <p:spPr>
          <a:xfrm>
            <a:off x="2115389" y="148231"/>
            <a:ext cx="7659673" cy="5085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2721" b="1" dirty="0"/>
              <a:t>Background – A look </a:t>
            </a:r>
            <a:r>
              <a:rPr lang="it-IT" sz="2721" b="1" dirty="0" err="1"/>
              <a:t>into</a:t>
            </a:r>
            <a:r>
              <a:rPr lang="it-IT" sz="2721" b="1" dirty="0"/>
              <a:t> the </a:t>
            </a:r>
            <a:r>
              <a:rPr lang="it-IT" sz="2721" b="1" dirty="0" err="1"/>
              <a:t>past</a:t>
            </a:r>
            <a:endParaRPr lang="it-IT" sz="1944" b="1" dirty="0"/>
          </a:p>
        </p:txBody>
      </p:sp>
    </p:spTree>
    <p:extLst>
      <p:ext uri="{BB962C8B-B14F-4D97-AF65-F5344CB8AC3E}">
        <p14:creationId xmlns:p14="http://schemas.microsoft.com/office/powerpoint/2010/main" val="163467818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piè di pagina 1">
            <a:extLst>
              <a:ext uri="{FF2B5EF4-FFF2-40B4-BE49-F238E27FC236}">
                <a16:creationId xmlns:a16="http://schemas.microsoft.com/office/drawing/2014/main" id="{63AEFACD-F1B8-32FC-452B-EB72A1DD8E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80852" y="6356350"/>
            <a:ext cx="5430297" cy="365125"/>
          </a:xfrm>
        </p:spPr>
        <p:txBody>
          <a:bodyPr/>
          <a:lstStyle/>
          <a:p>
            <a:r>
              <a:rPr lang="it-IT" dirty="0"/>
              <a:t>Alessandro Storer – University of Milan-Bicocca - 04.06.2025</a:t>
            </a:r>
          </a:p>
        </p:txBody>
      </p:sp>
      <p:pic>
        <p:nvPicPr>
          <p:cNvPr id="4" name="Immagine 3">
            <a:extLst>
              <a:ext uri="{FF2B5EF4-FFF2-40B4-BE49-F238E27FC236}">
                <a16:creationId xmlns:a16="http://schemas.microsoft.com/office/drawing/2014/main" id="{48AEEDBC-7309-EABA-2EF0-1B9514290F2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89357" y="1158339"/>
            <a:ext cx="5915195" cy="2907599"/>
          </a:xfrm>
          <a:prstGeom prst="rect">
            <a:avLst/>
          </a:prstGeom>
        </p:spPr>
      </p:pic>
      <p:pic>
        <p:nvPicPr>
          <p:cNvPr id="3" name="Immagine 2">
            <a:extLst>
              <a:ext uri="{FF2B5EF4-FFF2-40B4-BE49-F238E27FC236}">
                <a16:creationId xmlns:a16="http://schemas.microsoft.com/office/drawing/2014/main" id="{ED9930D3-55A0-431E-694A-BC745BC4344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883675" y="5593363"/>
            <a:ext cx="1089028" cy="1128112"/>
          </a:xfrm>
          <a:prstGeom prst="rect">
            <a:avLst/>
          </a:prstGeom>
        </p:spPr>
      </p:pic>
      <p:pic>
        <p:nvPicPr>
          <p:cNvPr id="6" name="Immagine 5" descr="Immagine che contiene testo, diagramma, design&#10;&#10;Il contenuto generato dall'IA potrebbe non essere corretto.">
            <a:extLst>
              <a:ext uri="{FF2B5EF4-FFF2-40B4-BE49-F238E27FC236}">
                <a16:creationId xmlns:a16="http://schemas.microsoft.com/office/drawing/2014/main" id="{9F41312D-A139-A749-4018-6A8BB7B67D0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4744" y="1004474"/>
            <a:ext cx="5274427" cy="3562267"/>
          </a:xfrm>
          <a:prstGeom prst="rect">
            <a:avLst/>
          </a:prstGeom>
        </p:spPr>
      </p:pic>
      <p:cxnSp>
        <p:nvCxnSpPr>
          <p:cNvPr id="7" name="Connettore diritto 6">
            <a:extLst>
              <a:ext uri="{FF2B5EF4-FFF2-40B4-BE49-F238E27FC236}">
                <a16:creationId xmlns:a16="http://schemas.microsoft.com/office/drawing/2014/main" id="{087E85BF-8056-87BC-9C54-6B73B7316238}"/>
              </a:ext>
            </a:extLst>
          </p:cNvPr>
          <p:cNvCxnSpPr>
            <a:cxnSpLocks/>
          </p:cNvCxnSpPr>
          <p:nvPr/>
        </p:nvCxnSpPr>
        <p:spPr>
          <a:xfrm>
            <a:off x="2564639" y="683605"/>
            <a:ext cx="6761173" cy="0"/>
          </a:xfrm>
          <a:prstGeom prst="line">
            <a:avLst/>
          </a:prstGeom>
          <a:ln w="38100"/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sp>
        <p:nvSpPr>
          <p:cNvPr id="8" name="CasellaDiTesto 7">
            <a:extLst>
              <a:ext uri="{FF2B5EF4-FFF2-40B4-BE49-F238E27FC236}">
                <a16:creationId xmlns:a16="http://schemas.microsoft.com/office/drawing/2014/main" id="{2A44972B-D1C8-8785-E1A0-22AFCA1412BD}"/>
              </a:ext>
            </a:extLst>
          </p:cNvPr>
          <p:cNvSpPr txBox="1"/>
          <p:nvPr/>
        </p:nvSpPr>
        <p:spPr>
          <a:xfrm>
            <a:off x="2115389" y="148231"/>
            <a:ext cx="7659673" cy="5085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2721" b="1" dirty="0"/>
              <a:t>Methods – </a:t>
            </a:r>
            <a:r>
              <a:rPr lang="it-IT" sz="2721" b="1" dirty="0" err="1"/>
              <a:t>Numerical</a:t>
            </a:r>
            <a:r>
              <a:rPr lang="it-IT" sz="2721" b="1" dirty="0"/>
              <a:t> </a:t>
            </a:r>
            <a:r>
              <a:rPr lang="it-IT" sz="2721" b="1" dirty="0" err="1"/>
              <a:t>Simulations</a:t>
            </a:r>
            <a:endParaRPr lang="it-IT" sz="1944" b="1" dirty="0"/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77E118DE-6AB6-D601-3911-7288B16588DA}"/>
              </a:ext>
            </a:extLst>
          </p:cNvPr>
          <p:cNvSpPr txBox="1"/>
          <p:nvPr/>
        </p:nvSpPr>
        <p:spPr>
          <a:xfrm>
            <a:off x="4622531" y="4842172"/>
            <a:ext cx="376899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 err="1"/>
              <a:t>Initial</a:t>
            </a:r>
            <a:r>
              <a:rPr lang="it-IT" dirty="0"/>
              <a:t> study on </a:t>
            </a:r>
            <a:r>
              <a:rPr lang="it-IT" dirty="0" err="1"/>
              <a:t>present</a:t>
            </a:r>
            <a:r>
              <a:rPr lang="it-IT" dirty="0"/>
              <a:t>-day </a:t>
            </a:r>
            <a:r>
              <a:rPr lang="it-IT" dirty="0" err="1"/>
              <a:t>climate</a:t>
            </a:r>
            <a:endParaRPr lang="it-IT" dirty="0"/>
          </a:p>
          <a:p>
            <a:pPr algn="ctr"/>
            <a:endParaRPr lang="it-IT" dirty="0"/>
          </a:p>
          <a:p>
            <a:pPr algn="ctr"/>
            <a:r>
              <a:rPr lang="it-IT" dirty="0" err="1"/>
              <a:t>Further</a:t>
            </a:r>
            <a:r>
              <a:rPr lang="it-IT" dirty="0"/>
              <a:t> focus on </a:t>
            </a:r>
            <a:r>
              <a:rPr lang="it-IT" dirty="0" err="1"/>
              <a:t>paleoclimate</a:t>
            </a:r>
            <a:r>
              <a:rPr lang="it-IT" dirty="0"/>
              <a:t> </a:t>
            </a:r>
            <a:r>
              <a:rPr lang="it-IT" dirty="0" err="1"/>
              <a:t>reconstructions</a:t>
            </a:r>
            <a:r>
              <a:rPr lang="it-IT" dirty="0"/>
              <a:t> (</a:t>
            </a:r>
            <a:r>
              <a:rPr lang="it-IT" b="1" i="1" dirty="0" err="1"/>
              <a:t>Cenozoic</a:t>
            </a:r>
            <a:r>
              <a:rPr lang="it-IT" b="1" i="1" dirty="0"/>
              <a:t> era</a:t>
            </a:r>
            <a:r>
              <a:rPr lang="it-IT" dirty="0"/>
              <a:t>)</a:t>
            </a:r>
            <a:endParaRPr lang="en-GB" dirty="0"/>
          </a:p>
        </p:txBody>
      </p:sp>
      <p:sp>
        <p:nvSpPr>
          <p:cNvPr id="9" name="Freccia a destra 8">
            <a:extLst>
              <a:ext uri="{FF2B5EF4-FFF2-40B4-BE49-F238E27FC236}">
                <a16:creationId xmlns:a16="http://schemas.microsoft.com/office/drawing/2014/main" id="{7BDE79AB-52C4-0968-3253-CEA736935859}"/>
              </a:ext>
            </a:extLst>
          </p:cNvPr>
          <p:cNvSpPr/>
          <p:nvPr/>
        </p:nvSpPr>
        <p:spPr>
          <a:xfrm>
            <a:off x="2828925" y="5242222"/>
            <a:ext cx="1114425" cy="504825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0" name="Rettangolo 9">
            <a:extLst>
              <a:ext uri="{FF2B5EF4-FFF2-40B4-BE49-F238E27FC236}">
                <a16:creationId xmlns:a16="http://schemas.microsoft.com/office/drawing/2014/main" id="{9D12285F-5FCC-27AD-3292-DE1BAE3C74B6}"/>
              </a:ext>
            </a:extLst>
          </p:cNvPr>
          <p:cNvSpPr/>
          <p:nvPr/>
        </p:nvSpPr>
        <p:spPr>
          <a:xfrm>
            <a:off x="2564639" y="4733925"/>
            <a:ext cx="6007861" cy="144047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59803527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253</TotalTime>
  <Words>506</Words>
  <Application>Microsoft Office PowerPoint</Application>
  <PresentationFormat>Widescreen</PresentationFormat>
  <Paragraphs>74</Paragraphs>
  <Slides>11</Slides>
  <Notes>3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5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11</vt:i4>
      </vt:variant>
    </vt:vector>
  </HeadingPairs>
  <TitlesOfParts>
    <vt:vector size="17" baseType="lpstr">
      <vt:lpstr>Aptos</vt:lpstr>
      <vt:lpstr>Aptos Display</vt:lpstr>
      <vt:lpstr>Arial</vt:lpstr>
      <vt:lpstr>Cambria Math</vt:lpstr>
      <vt:lpstr>Wingdings</vt:lpstr>
      <vt:lpstr>Tema di Office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carlo storer</dc:creator>
  <cp:lastModifiedBy>carlo storer</cp:lastModifiedBy>
  <cp:revision>26</cp:revision>
  <dcterms:created xsi:type="dcterms:W3CDTF">2025-05-18T09:35:37Z</dcterms:created>
  <dcterms:modified xsi:type="dcterms:W3CDTF">2025-06-02T14:00:07Z</dcterms:modified>
</cp:coreProperties>
</file>

<file path=docProps/thumbnail.jpeg>
</file>